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ink/ink1.xml" ContentType="application/inkml+xml"/>
  <Override PartName="/ppt/notesSlides/notesSlide4.xml" ContentType="application/vnd.openxmlformats-officedocument.presentationml.notesSlide+xml"/>
  <Override PartName="/ppt/ink/ink2.xml" ContentType="application/inkml+xml"/>
  <Override PartName="/ppt/ink/ink3.xml" ContentType="application/inkml+xml"/>
  <Override PartName="/ppt/notesSlides/notesSlide5.xml" ContentType="application/vnd.openxmlformats-officedocument.presentationml.notesSlide+xml"/>
  <Override PartName="/ppt/ink/ink4.xml" ContentType="application/inkml+xml"/>
  <Override PartName="/ppt/notesSlides/notesSlide6.xml" ContentType="application/vnd.openxmlformats-officedocument.presentationml.notesSlide+xml"/>
  <Override PartName="/ppt/ink/ink5.xml" ContentType="application/inkml+xml"/>
  <Override PartName="/ppt/notesSlides/notesSlide7.xml" ContentType="application/vnd.openxmlformats-officedocument.presentationml.notesSlide+xml"/>
  <Override PartName="/ppt/ink/ink6.xml" ContentType="application/inkml+xml"/>
  <Override PartName="/ppt/notesSlides/notesSlide8.xml" ContentType="application/vnd.openxmlformats-officedocument.presentationml.notesSlide+xml"/>
  <Override PartName="/ppt/ink/ink7.xml" ContentType="application/inkml+xml"/>
  <Override PartName="/ppt/ink/ink8.xml" ContentType="application/inkml+xml"/>
  <Override PartName="/ppt/notesSlides/notesSlide9.xml" ContentType="application/vnd.openxmlformats-officedocument.presentationml.notesSlide+xml"/>
  <Override PartName="/ppt/ink/ink9.xml" ContentType="application/inkml+xml"/>
  <Override PartName="/ppt/ink/ink10.xml" ContentType="application/inkml+xml"/>
  <Override PartName="/ppt/notesSlides/notesSlide10.xml" ContentType="application/vnd.openxmlformats-officedocument.presentationml.notesSlide+xml"/>
  <Override PartName="/ppt/ink/ink11.xml" ContentType="application/inkml+xml"/>
  <Override PartName="/ppt/notesSlides/notesSlide11.xml" ContentType="application/vnd.openxmlformats-officedocument.presentationml.notesSlide+xml"/>
  <Override PartName="/ppt/ink/ink12.xml" ContentType="application/inkml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  <p:sldMasterId id="2147483655" r:id="rId2"/>
  </p:sldMasterIdLst>
  <p:notesMasterIdLst>
    <p:notesMasterId r:id="rId25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39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2:52.935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12881 3545 512,'43'-21'256,"-22"-1"-128,-21 22 384,0 0-512,0 0 0,-21-21 0,-22 0 0,1 21 0,-22-22 0,-22 0 0,-63 1 128,-22 21-128,-42-21 0,0 21 0,-65-22 128,0 44 0,-20-22 0,21 21 0,-1 22 0,0-21 128,44 42 0,-1-22-128,64 1 0,22 0-128,21-1 128,64-20-128,-1-1 128,44 0 0,21-21 128,43 0-128,21-21 128,43 0 0,21-43 0,21-22-128,1-20 128,-1 20-256,0-43 128,1 1-128,-1 0 128,-20 0 0,-1 22 0,-22 20-256,-20 22 128,-1 0-128,-42 22 128,-1 42-128,1 0 0,-43 64 0,0 21 0,0 0 128,-22 43 0,22 22 0,0 20 0,-21-20 0,21 21 128,21-21 0,1 20 0,-1-42 0,0-21 0,1-22 0,-1-21 128,-21-21-128,0-22 128,0-21-128,-21-42 128,-1-22-128,-20-22 0,-1-42-128,-21-21 0,-21-43-128,0-1 128,-1-20-128,-42 21 128,0 21-128,0 22 128,0 21-128,0 21 0,0 43 0,0 0 0,42 21-128,1 22 128,21 21 0,21 0 0,22 0 0,0 43 0,63-1 128,1 22 128,64 43 0,42 21 0,22 0 0,63 21 128,1 1-128,64 20 128,0-20-256,21 0 128,-22-1-768,23-21 128,-22 22-256,-1-44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3:17.196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12061 3523 384,'192'-43'128,"64"-21"0,-171 43 384,22-22-512,42-21 128,0-22 0,22-20 0,-21-1-256,-1 22 128,-21-1 0,0 22 128,-21 0-128,-43 22 0,0 20 0,-22 22 0,-20 0-128,-1 22 128,-42 63 0,-22 0 0,0 43-128,-21 0 128,0 22 0,0 21 128,-21-1-128,21-20 0,21 0 0,1 20 0,-1-42 0,22 0 128,0-42-128,-1-1 128,1-42 0,0-1 0,-1-42 0,1-42 0,-22-22 0,22 0 0,-22-64 0,0-43 0,0-21-128,1-1 0,-1-41 0,-21 20 0,0 22-128,-21 21 128,21 1 0,0 20 0,0 0 0,0 44 0,0-1 0,0 22 128,21 42-128,0-21 0,22 43-128,0-22 0,-1 43 0,22 21 0,22 43 0,42 22 0,0 20 128,21 1 0,22 21 0,42 22 128,22-1 0,21 1 0,0-1 0,0 0 0,43 1-128,-22 21 128,0-43-128,-21-22 128,1-20 0,-22 0 0,-1-22-128,-42-22 128,-21 1 0,-22-22 0,-21 1-128,-21-22 128,-43 0-256,21-22 128,-42 1 0,0 0 0,-1-1-128,-20-20 0,-1-1 0,-42 22 128,21-22-128,-43-21 128,0 21-128,1-21 128,-44 0 0,0 21 0,-20-21-128,-22 21 128,0 1 0,-22-1 128,22-21-128,1 21 0,-2 1 0,1-1 128,21 21-256,1 1 128,-1 0 0,22-1 0,21 22-128,21 0 128,0 0 0,21 0 0,1 22-128,21-22 128,21 21 0,1-21 0,20 21 0,1 1 0,21-1 0,0 1 0,21 20 0,-21-42 0,43 22-128,0-1 128,-1 0-256,1 1 0,0-1-128,-1 0 128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3:24.942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13811 3225 640,'0'-22'256,"43"1"-256,-43 21 384,21-21-384,1-1 128,-22-20 0,0-1 0,0 0-128,-22-21 0,1 0 128,-22 0 0,-21 21 0,0-21 0,-21 22 0,-43 20 128,0-20-256,-21 42 128,-22 0 0,-1 0 0,2 21-128,-1-21 0,22 21 0,21 1 0,0-1 0,21 0 0,43 1 0,21-1 0,22-21-128,21 21 128,43-21 0,42-21 0,0 0 0,43-1 128,22-20-128,-1-22 0,22-22 128,-1 0 0,2-20-128,-23 20 128,-21 1-128,-21 21 0,-22 21 0,-42 22 128,0 21-128,-22 21 128,-42 22 0,-1 42 0,-20 1 0,-22 42 0,-22 0-128,22 22 128,0-1-128,22 1 128,-22-22-128,42-22 128,1-20-128,21 20 0,-21-42 128,21-21 0,-22 0-128,22-43 128,-21 0 0,-22-43 0,0-21 0,0-64 0,0-21-128,1-1 0,-1-63 0,0-1 0,1 43 0,-1 22 0,0 42-128,22 0 128,0 43-128,-22 22 128,22-1-128,-1 43 128,1 0-128,21 0 128,21 43-128,22 42 128,21 22 128,43-1 0,63 65 0,23 22 128,21-1-128,-1 21 128,-21-21-768,0 0 128,-43 0-256,-21 0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3:29.343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14505 5648 768,'22'-64'384,"-1"21"-256,0 21 512,-21 1-768,-21 21 128,21-43-128,-21 22 128,-1-44 0,-20 1 0,-22-21 0,0 0 0,-43-1 0,-22 1 0,-20 0 0,-43-22 0,-21 43 0,-22-21 128,-21-1-128,21 22 128,-43 0 0,22 0 0,0 21 0,21 1 0,0 42-128,22 0 128,21 21-128,21 22 128,43-22 0,0 22 0,43-22-128,42 0 128,43 22 128,21-21 0,65-22 0,42 0 0,42-22 0,65 1 0,21-43-128,22 0 128,-1 0-256,43-22 128,-42 44-128,-21-23 128,-44 1-128,-21 21 0,-21 1 0,-65 20 0,-20 1 0,-1 21 0,-42 0-128,-43 21 0,-22 22 0,-20 64 128,-44 21-128,-20 22 128,-22 21 0,-43 42 0,22-21 0,-22 0 128,21 0-128,1-21 128,20 0-128,23-43 0,-1-21 0,22-22 128,42-21 0,-21-21 0,21-22 0,22-21 0,0-42 0,-1-22 0,1-43 0,21-21 0,0-64-128,0-22 128,0-42-128,0 0 0,21-43 0,1 0 0,-22 42-128,21 23 128,-21 42 0,21 21 0,-21 21-128,0 22 128,22 43-128,-22 21 0,21 21-128,0 22 128,1 42 128,20 22 0,1 42-128,42 43 128,1 43 0,20 43 128,1 20 0,43 22 128,21 22-256,-22 21 128,22-43-256,0 0 0,-22 0-640,0-20 128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2:56.997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12391 3672 128,'-64'0'0,"-106"-21"128,105 21 128,-20 0-384,-43 21 128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2:57.979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10908 4495 384,'-171'64'128,"107"42"-128,43-84 384,21-1-384,0 0 128,21 1 0,22-22 128,21-22-384,21-20 128,22-1 0,0-64 128,-1-21 0,22-21 128,-21 0-128,21-22 128,0-1-128,-21 2 0,0 42 0,-22 21 128,-21 43-256,0 0 0,0 21-128,-21 43 128,21 22-128,-21 20 128,-1 44-128,1 20 128,0 44 0,-1 20 0,-20 2 0,20 20 0,1 0 0,-22-21 128,22-22-128,-22-21 0,1-21 128,-1-43 0,-21 0-128,0-43 128,0 0 0,-21-42 0,-22-22-128,-21-63 128,-21-1-128,-22-21 0,-21-21 0,-21-22 0,-1 22-128,1 20 128,-22 1-128,0 0 128,0 21-128,22 0 128,0 1 0,21 20 0,21 22 0,22 0 0,21 22-128,21-1 128,22 43 0,-1 0 0,44 43 128,42 21 0,0 21 0,64 0 0,21 1 0,22 42 128,42-22-128,22 23 128,43-1-128,-22-42 0,42 20 0,-20-42 0,-22 0-128,0-21 128,-21 21-128,-22-43 0,-42 1 0,-22-1 128,-42 0-256,-22-21 128,-42 0-256,-22 0 0,-42-21-128,0 0 128,-43-1-256,-22 22 128,-20-21 0,-22 0 128,-43 21 128,-42 0 128,-1 0 0,-42 0 0,0 0 128,-22 0 0,22 0 0,22 0 0,-2 0 0,23 21 0,21-21 0,21 21 0,22 1-128,21-1 128,21 0-128,1 1 128,42-22-128,-1 21 0,22-21 128,22 21 128,21-21 0,0 0 0,0-21-128,21 21 0,22-21 0,0-1 0,21 1-256,0 0 128,22-1-384,-22 22 128,21-21-384,0 21 128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3:01.326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13426 5326 512,'-85'-42'256,"-86"-1"0,107 22 256,0-1-512,-64 1 128,0 0 0,-43-22 0,0 0-256,-42 22 128,-22-22 0,1 0 128,-2 0-128,-20 22 0,0-22 0,22 1 128,-1 20-128,21 1 0,22 0 0,0-1 128,21 1-128,22 21 128,21 0-128,21 21 128,43-21-128,0 0 128,43 22-128,42-22 128,1 0 0,63 0 0,22-22-128,21 1 128,42 0-128,22-22 128,22 0 0,-1 1 128,22-1-128,0 0 0,0 1-128,-22-1 128,-21 0 0,0-21 0,-21 43-128,-43-22 0,0 43-128,-42-21 0,-22 21 0,0 0 0,-43 21 0,-21 1 0,0 20 0,-21 22 0,-43 22 128,0-1 0,0 43 0,-43-21 128,22 21-128,-22 0 0,22 0 0,20-21 0,1 0 0,21-22 0,1-21 0,-1 0 0,22-21 128,-22-22 128,43 0-128,-21-21 0,-1-21 0,-20-22 128,20-21-128,1-21 0,0 0-128,-1-22 128,1-42-128,21-1 0,-21 0-128,21-20 128,-22 20 0,22-20 0,-21 42 0,21-22 0,0 22 0,-21 22 0,21-2 0,0 2 128,0 20-256,0 1 128,0 42-128,21 1 128,-21 20-256,21 1 128,1 21-128,-1 43 128,43-22-128,-21 43 128,42 0 0,-21 43 128,43 21 0,-22 0 0,22 22 0,0-1 0,21 22 0,-21-22 0,21 0 0,-22-21 0,1 0-384,0-21 128,-1-21-128,-20-1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3:04.090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13671 5561 512,'0'-43'256,"-21"-63"0,0 84 256,-1 1-512,-42-43 128,22 21 0,-44-21 0,1 0-128,-43-21 0,0 21 128,-21-22 0,-1 1 0,-20-1 0,-23 44-128,1-22 128,22 42-128,-22-20 0,0 20-128,42 22 128,1 0 0,20 0 0,23 0 0,20 22 0,1-1 0,42 0 0,22 22 0,21-22 128,43 1-128,-1-1 128,44-21 0,20-21 0,44-1 0,21 1 128,21-22-128,0-21 128,21 0-128,0 22 128,22-22-256,-64 0 128,0 21-128,-22 0 0,-42 22-128,0 21 128,-65 0 0,-20 0 0,-22 21 0,-22 43 0,-42 0 0,-21 43 0,-22 21 0,1 21 128,-22 22-128,-22 0 128,43 0-128,0-43 0,1 0 0,42-21 0,0-1 0,21-42 0,22 0 0,0-21 128,-1-22 0,22-42 0,0 0 0,0-22 0,0-64 0,0-21 0,22-42-128,-22-44 0,21-21 0,-21-21 0,0-21-128,0 42 128,21 22 0,-21 42 0,-21 21 0,21 1 0,0 63-128,0 1 0,0 42 0,21 22 0,1 42-128,-1 1 128,22 20-128,20 44 128,23 63 0,42 22 0,-21 43 128,42 20 0,22 22 128,-22 43 0,22-42-640,-22 20 128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3:08.640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14056 6799 1280,'21'-44'640,"43"2"-640,-64 42 640,0-22-640,0 22 0,0-21-128,-21 0 128,-43-22-128,0 22 128,-21-22-128,-43 1 0,-22-1 0,-42 0 128,22 1-128,-44 20 128,21 1 0,23 0 0,-1 21-128,0 0 128,22 21 0,42 22 128,1-22-256,20 22 128,44-1 0,20-20 0,1-1 0,42 0 128,22-21-128,21-21 128,43 0-128,-1-22 128,44-21 0,-1 0 128,0-21-128,22-1 128,-22 1-128,1 0 128,-22 21 0,-21 0 0,0 21-256,-22 22 128,-21-1-128,-21 44 0,0-1-128,-43 43 0,-22 43 0,1 21 0,-22 42 128,-21 22 0,-21 0 0,42 1 0,-21-23 0,22-20 0,-1-1 128,21-21 0,1-21 0,0-1 0,-1-63 0,1-22 0,0-21 0,-22-21 128,0-43-128,1-64 0,-23-21-128,22-43 128,-21-22-128,0-21 0,-21 1 0,21-1 128,0 43-128,0 21 0,0 22-128,0 0 128,21 41 0,1 44 0,20 0-128,1 22 128,21-1 0,21 43 0,22 0 128,42 43 0,22 21 0,42 42 0,43 44 0,44 42 128,-1 43-128,42 21 128,22 21-640,-22 1 0,1-1-384,-1 1 128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3:12.722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12711 3426 384,'-192'-64'128,"-43"22"0,171 20 256,-21 22-384,-22-21 128,0 21-128,21-21 0,1 21 0,0-22 0,21 22 0,21 0 0,43 0 0,0 0 128,21 0-128,43 0 128,43-21-128,21 0 128,22-1 0,21-20 0,21-1-128,21 0 128,0 1-128,-21-22 128,0 21-128,-20 0 128,-23 22-128,-42 0 0,-22-1 0,-21 1 0,-42 21 0,-1 0 0,-42 21 0,-22 43 0,-42 22 0,-1 42 0,-20-22 0,-22 44 0,-1 20 0,22-20 0,0-1 0,1-20 0,20-1 0,22-22 128,0 1-128,22-22 0,-1-21 0,0-42 128,22-22 0,-22-22 0,1-20-128,20-22 128,1-43-128,0-64 128,-1 0-128,1-42 128,21-22-128,0 0 128,0-21-128,0 43 0,0 20 0,-21 23 0,21 20 0,-22 44 0,22-1-128,0 43 128,0 21-128,22 22 128,-1 21-128,43 21 128,-21 22-128,63 64 128,1 21 0,21 42 0,21 44 128,22 0 128,0 42-128,22 0 0,-23-22 0,22 1 128,0 0-128,-21-21 128,0-22-384,-21-43 0,-22-21-128,0-21 128,-43-22-256,0-42 0,-42-22 0,0 0 0,-22-42 128,0 21 128,-21-43-128,-21 22 128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3:13.291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11975 2658 2304,'43'-64'1152,"42"64"-1792,-64 0 2560,22 0-2048,42 0 128,22 0 0,21 21 0,43 1 0,22-1 0,-1 0-384,42 1 128,-20 21-256,20-1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3:16.067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13395 3074 128,'21'0'0,"0"21"512,107-63-512,-277 63 0,106-42 0,22-22-128,-43 22 128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800" b="0" i="0" u="none" strike="noStrike" cap="none" baseline="0"/>
          </a:p>
        </p:txBody>
      </p:sp>
      <p:sp>
        <p:nvSpPr>
          <p:cNvPr id="58" name="Shape 58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59" name="Shape 59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 baseline="0"/>
              <a:t>Fundamentals of Human Resource Management, 10/e DeCenzo/ Robbins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9" name="Shape 12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42" name="Shape 14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1" name="Shape 15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61" name="Shape 16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70" name="Shape 17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79" name="Shape 17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88" name="Shape 18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00" name="Shape 20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10" name="Shape 21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19" name="Shape 21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67" name="Shape 6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30" name="Shape 23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48" name="Shape 24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55" name="Shape 25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800" b="0" i="0" u="none" strike="noStrike" cap="none" baseline="0"/>
          </a:p>
        </p:txBody>
      </p:sp>
      <p:sp>
        <p:nvSpPr>
          <p:cNvPr id="76" name="Shape 76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 baseline="0"/>
              <a:t>Fundamentals of Human Resource Management, 10/e DeCenzo/ Robbins</a:t>
            </a:r>
          </a:p>
        </p:txBody>
      </p:sp>
      <p:sp>
        <p:nvSpPr>
          <p:cNvPr id="77" name="Shape 77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84" name="Shape 8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91" name="Shape 9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3" name="Shape 11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1" name="Shape 12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Shape 15"/>
          <p:cNvPicPr preferRelativeResize="0"/>
          <p:nvPr/>
        </p:nvPicPr>
        <p:blipFill rotWithShape="1">
          <a:blip r:embed="rId2">
            <a:alphaModFix/>
          </a:blip>
          <a:srcRect b="6250"/>
          <a:stretch/>
        </p:blipFill>
        <p:spPr>
          <a:xfrm>
            <a:off x="0" y="0"/>
            <a:ext cx="1573213" cy="685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" name="Shape 16"/>
          <p:cNvCxnSpPr/>
          <p:nvPr/>
        </p:nvCxnSpPr>
        <p:spPr>
          <a:xfrm>
            <a:off x="2133600" y="1828800"/>
            <a:ext cx="70104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7" name="Shape 17"/>
          <p:cNvCxnSpPr/>
          <p:nvPr/>
        </p:nvCxnSpPr>
        <p:spPr>
          <a:xfrm>
            <a:off x="2286000" y="5410200"/>
            <a:ext cx="68580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8" name="Shape 18"/>
          <p:cNvSpPr txBox="1">
            <a:spLocks noGrp="1"/>
          </p:cNvSpPr>
          <p:nvPr>
            <p:ph type="subTitle" idx="1"/>
          </p:nvPr>
        </p:nvSpPr>
        <p:spPr>
          <a:xfrm>
            <a:off x="2286000" y="4419600"/>
            <a:ext cx="5486399" cy="1219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342900" algn="l" rtl="0">
              <a:spcBef>
                <a:spcPts val="480"/>
              </a:spcBef>
              <a:spcAft>
                <a:spcPts val="0"/>
              </a:spcAft>
              <a:defRPr/>
            </a:lvl1pPr>
            <a:lvl2pPr marL="742950" marR="0" indent="-285750" algn="l" rtl="0">
              <a:spcBef>
                <a:spcPts val="560"/>
              </a:spcBef>
              <a:spcAft>
                <a:spcPts val="0"/>
              </a:spcAft>
              <a:defRPr/>
            </a:lvl2pPr>
            <a:lvl3pPr marL="1143000" marR="0" indent="-228600" algn="l" rtl="0">
              <a:spcBef>
                <a:spcPts val="480"/>
              </a:spcBef>
              <a:spcAft>
                <a:spcPts val="0"/>
              </a:spcAft>
              <a:defRPr/>
            </a:lvl3pPr>
            <a:lvl4pPr marL="1600200" marR="0" indent="-228600" algn="l" rtl="0">
              <a:spcBef>
                <a:spcPts val="400"/>
              </a:spcBef>
              <a:spcAft>
                <a:spcPts val="0"/>
              </a:spcAft>
              <a:defRPr/>
            </a:lvl4pPr>
            <a:lvl5pPr marL="2057400" marR="0" indent="-228600" algn="l" rtl="0">
              <a:spcBef>
                <a:spcPts val="400"/>
              </a:spcBef>
              <a:spcAft>
                <a:spcPts val="0"/>
              </a:spcAft>
              <a:defRPr/>
            </a:lvl5pPr>
            <a:lvl6pPr marL="25146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6pPr>
            <a:lvl7pPr marL="29718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7pPr>
            <a:lvl8pPr marL="34290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8pPr>
            <a:lvl9pPr marL="38862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Shape 28"/>
          <p:cNvPicPr preferRelativeResize="0"/>
          <p:nvPr/>
        </p:nvPicPr>
        <p:blipFill rotWithShape="1">
          <a:blip r:embed="rId2">
            <a:alphaModFix/>
          </a:blip>
          <a:srcRect t="25000" b="56250"/>
          <a:stretch/>
        </p:blipFill>
        <p:spPr>
          <a:xfrm>
            <a:off x="0" y="0"/>
            <a:ext cx="1573213" cy="1447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9" name="Shape 29"/>
          <p:cNvCxnSpPr/>
          <p:nvPr/>
        </p:nvCxnSpPr>
        <p:spPr>
          <a:xfrm>
            <a:off x="2133600" y="1371600"/>
            <a:ext cx="70104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0" name="Shape 30"/>
          <p:cNvCxnSpPr/>
          <p:nvPr/>
        </p:nvCxnSpPr>
        <p:spPr>
          <a:xfrm>
            <a:off x="2286000" y="6400800"/>
            <a:ext cx="68580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ftr" idx="11"/>
          </p:nvPr>
        </p:nvSpPr>
        <p:spPr>
          <a:xfrm>
            <a:off x="457200" y="6400800"/>
            <a:ext cx="3429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 Conten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/>
          <p:nvPr/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65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Click to edit content slide master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ftr" idx="11"/>
          </p:nvPr>
        </p:nvSpPr>
        <p:spPr>
          <a:xfrm>
            <a:off x="457200" y="6400800"/>
            <a:ext cx="3276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ftr" idx="11"/>
          </p:nvPr>
        </p:nvSpPr>
        <p:spPr>
          <a:xfrm>
            <a:off x="457200" y="6400800"/>
            <a:ext cx="3276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ftr" idx="11"/>
          </p:nvPr>
        </p:nvSpPr>
        <p:spPr>
          <a:xfrm>
            <a:off x="457200" y="6400800"/>
            <a:ext cx="3429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Shape 49"/>
          <p:cNvPicPr preferRelativeResize="0"/>
          <p:nvPr/>
        </p:nvPicPr>
        <p:blipFill rotWithShape="1">
          <a:blip r:embed="rId2">
            <a:alphaModFix/>
          </a:blip>
          <a:srcRect b="6250"/>
          <a:stretch/>
        </p:blipFill>
        <p:spPr>
          <a:xfrm>
            <a:off x="0" y="0"/>
            <a:ext cx="1573213" cy="685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0" name="Shape 50"/>
          <p:cNvCxnSpPr/>
          <p:nvPr/>
        </p:nvCxnSpPr>
        <p:spPr>
          <a:xfrm>
            <a:off x="2133600" y="1828800"/>
            <a:ext cx="70104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1" name="Shape 51"/>
          <p:cNvCxnSpPr/>
          <p:nvPr/>
        </p:nvCxnSpPr>
        <p:spPr>
          <a:xfrm>
            <a:off x="2286000" y="5410200"/>
            <a:ext cx="68580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2" name="Shape 52"/>
          <p:cNvSpPr txBox="1">
            <a:spLocks noGrp="1"/>
          </p:cNvSpPr>
          <p:nvPr>
            <p:ph type="subTitle" idx="1"/>
          </p:nvPr>
        </p:nvSpPr>
        <p:spPr>
          <a:xfrm>
            <a:off x="2286000" y="4419600"/>
            <a:ext cx="5486399" cy="1219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2286000" y="4267200"/>
            <a:ext cx="5943599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342900" algn="l" rtl="0">
              <a:spcBef>
                <a:spcPts val="480"/>
              </a:spcBef>
              <a:spcAft>
                <a:spcPts val="0"/>
              </a:spcAft>
              <a:defRPr/>
            </a:lvl1pPr>
            <a:lvl2pPr marL="742950" marR="0" indent="-285750" algn="l" rtl="0">
              <a:spcBef>
                <a:spcPts val="560"/>
              </a:spcBef>
              <a:spcAft>
                <a:spcPts val="0"/>
              </a:spcAft>
              <a:defRPr/>
            </a:lvl2pPr>
            <a:lvl3pPr marL="1143000" marR="0" indent="-228600" algn="l" rtl="0">
              <a:spcBef>
                <a:spcPts val="480"/>
              </a:spcBef>
              <a:spcAft>
                <a:spcPts val="0"/>
              </a:spcAft>
              <a:defRPr/>
            </a:lvl3pPr>
            <a:lvl4pPr marL="1600200" marR="0" indent="-228600" algn="l" rtl="0">
              <a:spcBef>
                <a:spcPts val="400"/>
              </a:spcBef>
              <a:spcAft>
                <a:spcPts val="0"/>
              </a:spcAft>
              <a:defRPr/>
            </a:lvl4pPr>
            <a:lvl5pPr marL="2057400" marR="0" indent="-228600" algn="l" rtl="0">
              <a:spcBef>
                <a:spcPts val="400"/>
              </a:spcBef>
              <a:spcAft>
                <a:spcPts val="0"/>
              </a:spcAft>
              <a:defRPr/>
            </a:lvl5pPr>
            <a:lvl6pPr marL="25146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6pPr>
            <a:lvl7pPr marL="29718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7pPr>
            <a:lvl8pPr marL="34290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8pPr>
            <a:lvl9pPr marL="38862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9pPr>
          </a:lstStyle>
          <a:p>
            <a:endParaRPr/>
          </a:p>
        </p:txBody>
      </p:sp>
      <p:sp>
        <p:nvSpPr>
          <p:cNvPr id="10" name="Shape 10"/>
          <p:cNvSpPr txBox="1"/>
          <p:nvPr/>
        </p:nvSpPr>
        <p:spPr>
          <a:xfrm>
            <a:off x="2133600" y="533400"/>
            <a:ext cx="7315200" cy="1470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200" b="1" i="0" u="none" strike="noStrike" cap="none" baseline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Fundamentals of</a:t>
            </a:r>
            <a:br>
              <a:rPr lang="en-US" sz="3200" b="1" i="0" u="none" strike="noStrike" cap="none" baseline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3200" b="1" i="0" u="none" strike="noStrike" cap="none" baseline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Human Resource Management 11e</a:t>
            </a:r>
          </a:p>
        </p:txBody>
      </p:sp>
      <p:pic>
        <p:nvPicPr>
          <p:cNvPr id="11" name="Shape 11"/>
          <p:cNvPicPr preferRelativeResize="0"/>
          <p:nvPr/>
        </p:nvPicPr>
        <p:blipFill rotWithShape="1">
          <a:blip r:embed="rId3">
            <a:alphaModFix/>
          </a:blip>
          <a:srcRect b="6250"/>
          <a:stretch/>
        </p:blipFill>
        <p:spPr>
          <a:xfrm>
            <a:off x="0" y="0"/>
            <a:ext cx="1573213" cy="685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" name="Shape 12"/>
          <p:cNvCxnSpPr/>
          <p:nvPr/>
        </p:nvCxnSpPr>
        <p:spPr>
          <a:xfrm>
            <a:off x="2133600" y="1828800"/>
            <a:ext cx="70104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" name="Shape 13"/>
          <p:cNvCxnSpPr/>
          <p:nvPr/>
        </p:nvCxnSpPr>
        <p:spPr>
          <a:xfrm>
            <a:off x="2286000" y="5410200"/>
            <a:ext cx="68580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39700" algn="l" rtl="0">
              <a:spcBef>
                <a:spcPts val="640"/>
              </a:spcBef>
              <a:spcAft>
                <a:spcPts val="0"/>
              </a:spcAft>
              <a:buClr>
                <a:srgbClr val="4F6228"/>
              </a:buClr>
              <a:buFont typeface="Times New Roman"/>
              <a:buChar char="▪"/>
              <a:defRPr/>
            </a:lvl1pPr>
            <a:lvl2pPr marL="742950" marR="0" indent="-107950" algn="l" rtl="0">
              <a:spcBef>
                <a:spcPts val="560"/>
              </a:spcBef>
              <a:spcAft>
                <a:spcPts val="0"/>
              </a:spcAft>
              <a:buClr>
                <a:srgbClr val="17375E"/>
              </a:buClr>
              <a:buFont typeface="Times New Roman"/>
              <a:buChar char="•"/>
              <a:defRPr/>
            </a:lvl2pPr>
            <a:lvl3pPr marL="1143000" marR="0" indent="-76200" algn="l" rtl="0">
              <a:spcBef>
                <a:spcPts val="480"/>
              </a:spcBef>
              <a:spcAft>
                <a:spcPts val="0"/>
              </a:spcAft>
              <a:buClr>
                <a:srgbClr val="4F6228"/>
              </a:buClr>
              <a:buFont typeface="Times New Roman"/>
              <a:buChar char="▪"/>
              <a:defRPr/>
            </a:lvl3pPr>
            <a:lvl4pPr marL="1600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10253F"/>
              </a:buClr>
              <a:buFont typeface="Times New Roman"/>
              <a:buChar char="▪"/>
              <a:defRPr/>
            </a:lvl4pPr>
            <a:lvl5pPr marL="20574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▪"/>
              <a:defRPr/>
            </a:lvl5pPr>
            <a:lvl6pPr marL="2514600" marR="0" indent="-101600" algn="l" rtl="0">
              <a:spcBef>
                <a:spcPts val="400"/>
              </a:spcBef>
              <a:buClr>
                <a:schemeClr val="dk1"/>
              </a:buClr>
              <a:buFont typeface="Times New Roman"/>
              <a:buChar char="•"/>
              <a:defRPr/>
            </a:lvl6pPr>
            <a:lvl7pPr marL="2971800" marR="0" indent="-101600" algn="l" rtl="0">
              <a:spcBef>
                <a:spcPts val="400"/>
              </a:spcBef>
              <a:buClr>
                <a:schemeClr val="dk1"/>
              </a:buClr>
              <a:buFont typeface="Times New Roman"/>
              <a:buChar char="•"/>
              <a:defRPr/>
            </a:lvl7pPr>
            <a:lvl8pPr marL="3429000" marR="0" indent="-101600" algn="l" rtl="0">
              <a:spcBef>
                <a:spcPts val="400"/>
              </a:spcBef>
              <a:buClr>
                <a:schemeClr val="dk1"/>
              </a:buClr>
              <a:buFont typeface="Times New Roman"/>
              <a:buChar char="•"/>
              <a:defRPr/>
            </a:lvl8pPr>
            <a:lvl9pPr marL="3886200" marR="0" indent="-101600" algn="l" rtl="0">
              <a:spcBef>
                <a:spcPts val="400"/>
              </a:spcBef>
              <a:buClr>
                <a:schemeClr val="dk1"/>
              </a:buClr>
              <a:buFont typeface="Times New Roman"/>
              <a:buChar char="•"/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  <p:pic>
        <p:nvPicPr>
          <p:cNvPr id="23" name="Shape 23"/>
          <p:cNvPicPr preferRelativeResize="0"/>
          <p:nvPr/>
        </p:nvPicPr>
        <p:blipFill rotWithShape="1">
          <a:blip r:embed="rId7">
            <a:alphaModFix/>
          </a:blip>
          <a:srcRect t="25000" b="56250"/>
          <a:stretch/>
        </p:blipFill>
        <p:spPr>
          <a:xfrm>
            <a:off x="0" y="0"/>
            <a:ext cx="1573213" cy="1447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4" name="Shape 24"/>
          <p:cNvCxnSpPr/>
          <p:nvPr/>
        </p:nvCxnSpPr>
        <p:spPr>
          <a:xfrm>
            <a:off x="2133600" y="1371600"/>
            <a:ext cx="70104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5" name="Shape 25"/>
          <p:cNvCxnSpPr/>
          <p:nvPr/>
        </p:nvCxnSpPr>
        <p:spPr>
          <a:xfrm>
            <a:off x="2286000" y="6400800"/>
            <a:ext cx="68580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6" name="Shape 26"/>
          <p:cNvSpPr txBox="1">
            <a:spLocks noGrp="1"/>
          </p:cNvSpPr>
          <p:nvPr>
            <p:ph type="ftr" idx="11"/>
          </p:nvPr>
        </p:nvSpPr>
        <p:spPr>
          <a:xfrm>
            <a:off x="457200" y="6400800"/>
            <a:ext cx="3276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eoc.gov/facts/h1n1.html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eoc.gov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ol.gov/ofccp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customXml" Target="../ink/ink3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customXml" Target="../ink/ink8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customXml" Target="../ink/ink10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subTitle" idx="1"/>
          </p:nvPr>
        </p:nvSpPr>
        <p:spPr>
          <a:xfrm>
            <a:off x="2209800" y="2895600"/>
            <a:ext cx="5486399" cy="1219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76923C"/>
              </a:buClr>
              <a:buSzPct val="25000"/>
              <a:buFont typeface="Times New Roman"/>
              <a:buNone/>
            </a:pPr>
            <a:r>
              <a:rPr lang="en-US" sz="2400" b="1" i="0" u="none" strike="noStrike" cap="none" baseline="0">
                <a:solidFill>
                  <a:srgbClr val="76923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Chapter 3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76923C"/>
              </a:buClr>
              <a:buSzPct val="25000"/>
              <a:buFont typeface="Times New Roman"/>
              <a:buNone/>
            </a:pPr>
            <a:r>
              <a:rPr lang="en-US" sz="2400" b="1" i="0" u="none" strike="noStrike" cap="none" baseline="0">
                <a:solidFill>
                  <a:srgbClr val="76923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Employment Laws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Affecting Discriminatory Practices</a:t>
            </a:r>
          </a:p>
        </p:txBody>
      </p:sp>
      <p:sp>
        <p:nvSpPr>
          <p:cNvPr id="124" name="Shape 12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457200" y="1539875"/>
            <a:ext cx="8229600" cy="457971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12700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2000" b="0" i="1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12700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2000" b="1" i="1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2000" b="1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Uniformed Services Employment and Reemployment Rights Act </a:t>
            </a:r>
            <a:r>
              <a:rPr lang="en-US" sz="2000" b="0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of 1994</a:t>
            </a: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clarifies and strengthens rights of veterans who served in the national guard or reserves</a:t>
            </a:r>
          </a:p>
          <a:p>
            <a:pPr marL="0" marR="0" lvl="0" indent="5080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2000" b="1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Executive Order 11246</a:t>
            </a:r>
            <a:r>
              <a:rPr lang="en-US" sz="20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prohibits discrimination by federal agencies and contractors / subcontractors</a:t>
            </a:r>
          </a:p>
          <a:p>
            <a:pPr marL="0" marR="0" lvl="0" indent="5080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</a:pPr>
            <a:endParaRPr sz="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2000" b="1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Executive Order 11375</a:t>
            </a:r>
            <a:r>
              <a:rPr lang="en-US" sz="20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added sex-based criteria to 11246</a:t>
            </a:r>
          </a:p>
          <a:p>
            <a:pPr marL="0" marR="0" lvl="0" indent="5080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</a:pPr>
            <a:endParaRPr sz="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2000" b="1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Executive Order 11478</a:t>
            </a:r>
            <a:r>
              <a:rPr lang="en-US" sz="20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added that employment practices of the federal government must be based on merit and prohibit discrimination</a:t>
            </a:r>
          </a:p>
        </p:txBody>
      </p:sp>
      <p:sp>
        <p:nvSpPr>
          <p:cNvPr id="126" name="Shape 126"/>
          <p:cNvSpPr txBox="1"/>
          <p:nvPr/>
        </p:nvSpPr>
        <p:spPr>
          <a:xfrm>
            <a:off x="457200" y="1539875"/>
            <a:ext cx="7543800" cy="4889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USERRA and Executive Orders 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783761" y="1259944"/>
              <a:ext cx="814800" cy="676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759637" y="1212072"/>
                <a:ext cx="862327" cy="772063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Font typeface="Arial"/>
              <a:buNone/>
            </a:pPr>
            <a:r>
              <a:rPr lang="en-US" sz="2600" b="1" i="0" u="none" strike="noStrike" cap="none" baseline="0"/>
              <a:t>Four tests can determine if discrimination occurred:</a:t>
            </a:r>
          </a:p>
        </p:txBody>
      </p:sp>
      <p:sp>
        <p:nvSpPr>
          <p:cNvPr id="132" name="Shape 132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Guarding Against Discrimination Practices</a:t>
            </a:r>
          </a:p>
        </p:txBody>
      </p:sp>
      <p:sp>
        <p:nvSpPr>
          <p:cNvPr id="133" name="Shape 13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134" name="Shape 134"/>
          <p:cNvSpPr txBox="1"/>
          <p:nvPr/>
        </p:nvSpPr>
        <p:spPr>
          <a:xfrm>
            <a:off x="381000" y="1219200"/>
            <a:ext cx="7543800" cy="3667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Shape 135"/>
          <p:cNvSpPr txBox="1"/>
          <p:nvPr/>
        </p:nvSpPr>
        <p:spPr>
          <a:xfrm>
            <a:off x="609600" y="5562600"/>
            <a:ext cx="7772400" cy="762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200" b="1" i="1" u="none" strike="noStrike" cap="none" baseline="0">
                <a:solidFill>
                  <a:srgbClr val="990000"/>
                </a:solidFill>
                <a:latin typeface="Arial"/>
                <a:ea typeface="Arial"/>
                <a:cs typeface="Arial"/>
                <a:sym typeface="Arial"/>
              </a:rPr>
              <a:t>But it is up to a judicial body to make the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200" b="1" i="1" u="none" strike="noStrike" cap="none" baseline="0">
                <a:solidFill>
                  <a:srgbClr val="990000"/>
                </a:solidFill>
                <a:latin typeface="Arial"/>
                <a:ea typeface="Arial"/>
                <a:cs typeface="Arial"/>
                <a:sym typeface="Arial"/>
              </a:rPr>
              <a:t>final determination.</a:t>
            </a:r>
          </a:p>
        </p:txBody>
      </p:sp>
      <p:sp>
        <p:nvSpPr>
          <p:cNvPr id="136" name="Shape 136"/>
          <p:cNvSpPr/>
          <p:nvPr/>
        </p:nvSpPr>
        <p:spPr>
          <a:xfrm>
            <a:off x="6172200" y="3810000"/>
            <a:ext cx="1981199" cy="1143000"/>
          </a:xfrm>
          <a:prstGeom prst="ellipse">
            <a:avLst/>
          </a:prstGeom>
          <a:solidFill>
            <a:srgbClr val="990000"/>
          </a:solidFill>
          <a:ln w="9525" cap="flat">
            <a:solidFill>
              <a:srgbClr val="99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McDonnell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Douglas test</a:t>
            </a:r>
          </a:p>
        </p:txBody>
      </p:sp>
      <p:sp>
        <p:nvSpPr>
          <p:cNvPr id="137" name="Shape 137"/>
          <p:cNvSpPr/>
          <p:nvPr/>
        </p:nvSpPr>
        <p:spPr>
          <a:xfrm>
            <a:off x="4343400" y="2514600"/>
            <a:ext cx="1981199" cy="1143000"/>
          </a:xfrm>
          <a:prstGeom prst="ellipse">
            <a:avLst/>
          </a:prstGeom>
          <a:solidFill>
            <a:srgbClr val="990000"/>
          </a:solidFill>
          <a:ln w="9525" cap="flat">
            <a:solidFill>
              <a:srgbClr val="99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geographical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comparisons</a:t>
            </a:r>
          </a:p>
        </p:txBody>
      </p:sp>
      <p:sp>
        <p:nvSpPr>
          <p:cNvPr id="138" name="Shape 138"/>
          <p:cNvSpPr/>
          <p:nvPr/>
        </p:nvSpPr>
        <p:spPr>
          <a:xfrm>
            <a:off x="685800" y="2438400"/>
            <a:ext cx="1981199" cy="1143000"/>
          </a:xfrm>
          <a:prstGeom prst="ellipse">
            <a:avLst/>
          </a:prstGeom>
          <a:solidFill>
            <a:srgbClr val="990000"/>
          </a:solidFill>
          <a:ln w="9525" cap="flat">
            <a:solidFill>
              <a:srgbClr val="99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4/5ths rule</a:t>
            </a:r>
          </a:p>
        </p:txBody>
      </p:sp>
      <p:sp>
        <p:nvSpPr>
          <p:cNvPr id="139" name="Shape 139"/>
          <p:cNvSpPr/>
          <p:nvPr/>
        </p:nvSpPr>
        <p:spPr>
          <a:xfrm>
            <a:off x="2514600" y="3886200"/>
            <a:ext cx="1981199" cy="1143000"/>
          </a:xfrm>
          <a:prstGeom prst="ellipse">
            <a:avLst/>
          </a:prstGeom>
          <a:solidFill>
            <a:srgbClr val="990000"/>
          </a:solidFill>
          <a:ln w="9525" cap="flat">
            <a:solidFill>
              <a:srgbClr val="99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restricted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policy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69361" y="1959304"/>
              <a:ext cx="1429440" cy="11529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45243" y="1911429"/>
                <a:ext cx="1476956" cy="124871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Guarding Against Discrimination Practices</a:t>
            </a:r>
          </a:p>
        </p:txBody>
      </p:sp>
      <p:sp>
        <p:nvSpPr>
          <p:cNvPr id="145" name="Shape 14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36317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12700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20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127000" algn="l" rtl="0">
              <a:spcBef>
                <a:spcPts val="1000"/>
              </a:spcBef>
              <a:buClr>
                <a:schemeClr val="dk1"/>
              </a:buClr>
              <a:buFont typeface="Arial"/>
              <a:buNone/>
            </a:pPr>
            <a:endParaRPr sz="20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127000" algn="l" rtl="0">
              <a:spcBef>
                <a:spcPts val="1000"/>
              </a:spcBef>
              <a:buClr>
                <a:schemeClr val="dk1"/>
              </a:buClr>
              <a:buFont typeface="Arial"/>
              <a:buNone/>
            </a:pPr>
            <a:endParaRPr sz="20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proportion</a:t>
            </a:r>
            <a:r>
              <a:rPr lang="en-US" sz="20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of minority members hired must equal at least 80 percent  (4/5ths) of the majority members in the population hired</a:t>
            </a:r>
          </a:p>
          <a:p>
            <a:pPr marL="0" marR="0" lvl="0" indent="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issued by the EEOC, it helps to assess if adverse impact has occurred</a:t>
            </a:r>
          </a:p>
          <a:p>
            <a:pPr marL="0" marR="0" lvl="0" indent="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Connecticut v. Teal</a:t>
            </a: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(1984) case established that decisions in each step of decision process must conform to the 4/5ths rule</a:t>
            </a:r>
          </a:p>
        </p:txBody>
      </p:sp>
      <p:sp>
        <p:nvSpPr>
          <p:cNvPr id="147" name="Shape 147"/>
          <p:cNvSpPr/>
          <p:nvPr/>
        </p:nvSpPr>
        <p:spPr>
          <a:xfrm>
            <a:off x="3352800" y="1562100"/>
            <a:ext cx="1981199" cy="1143000"/>
          </a:xfrm>
          <a:prstGeom prst="ellipse">
            <a:avLst/>
          </a:prstGeom>
          <a:solidFill>
            <a:srgbClr val="990000"/>
          </a:solidFill>
          <a:ln w="9525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4/5ths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rule</a:t>
            </a:r>
          </a:p>
        </p:txBody>
      </p:sp>
      <p:sp>
        <p:nvSpPr>
          <p:cNvPr id="148" name="Shape 148"/>
          <p:cNvSpPr txBox="1"/>
          <p:nvPr/>
        </p:nvSpPr>
        <p:spPr>
          <a:xfrm>
            <a:off x="609600" y="5486400"/>
            <a:ext cx="7772400" cy="7016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1" i="1" u="none" strike="noStrike" cap="none" baseline="0">
                <a:solidFill>
                  <a:srgbClr val="990000"/>
                </a:solidFill>
                <a:latin typeface="Arial"/>
                <a:ea typeface="Arial"/>
                <a:cs typeface="Arial"/>
                <a:sym typeface="Arial"/>
              </a:rPr>
              <a:t>Exhibit 3.4 shows an example of compliance and non-compliance with the 4/5ths rule.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Font typeface="Arial"/>
              <a:buNone/>
            </a:pPr>
            <a:endParaRPr sz="2000" b="1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1000"/>
              </a:spcBef>
              <a:buFont typeface="Arial"/>
              <a:buNone/>
            </a:pPr>
            <a:endParaRPr sz="2000" b="1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1000"/>
              </a:spcBef>
              <a:buFont typeface="Arial"/>
              <a:buNone/>
            </a:pPr>
            <a:endParaRPr sz="2000" b="1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1000"/>
              </a:spcBef>
              <a:buFont typeface="Arial"/>
              <a:buNone/>
            </a:pPr>
            <a:endParaRPr sz="2000" b="1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1000"/>
              </a:spcBef>
              <a:buClr>
                <a:srgbClr val="000000"/>
              </a:buClr>
              <a:buSzPct val="25000"/>
              <a:buFont typeface="Arial"/>
              <a:buNone/>
            </a:pPr>
            <a:r>
              <a:rPr lang="en-US" sz="20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Do HRM policies exclude a class of individuals? 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1800" b="0" i="0" u="none" strike="noStrike" cap="none" baseline="0"/>
          </a:p>
        </p:txBody>
      </p:sp>
      <p:sp>
        <p:nvSpPr>
          <p:cNvPr id="154" name="Shape 154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Guarding Against Discrimination Practices</a:t>
            </a:r>
          </a:p>
        </p:txBody>
      </p:sp>
      <p:sp>
        <p:nvSpPr>
          <p:cNvPr id="155" name="Shape 15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156" name="Shape 156"/>
          <p:cNvSpPr txBox="1"/>
          <p:nvPr/>
        </p:nvSpPr>
        <p:spPr>
          <a:xfrm>
            <a:off x="678872" y="5486400"/>
            <a:ext cx="7543800" cy="7016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0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Does company’s mix of employees at all levels reflect its recruiting market?</a:t>
            </a: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pic>
        <p:nvPicPr>
          <p:cNvPr id="157" name="Shape 15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98850" y="1905000"/>
            <a:ext cx="2146300" cy="1231899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Shape 158"/>
          <p:cNvSpPr/>
          <p:nvPr/>
        </p:nvSpPr>
        <p:spPr>
          <a:xfrm>
            <a:off x="3435350" y="4008437"/>
            <a:ext cx="2209799" cy="1219199"/>
          </a:xfrm>
          <a:prstGeom prst="ellipse">
            <a:avLst/>
          </a:prstGeom>
          <a:solidFill>
            <a:srgbClr val="990000"/>
          </a:solidFill>
          <a:ln w="9525" cap="flat">
            <a:solidFill>
              <a:srgbClr val="99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6E6C2"/>
              </a:buClr>
              <a:buSzPct val="25000"/>
              <a:buFont typeface="Arial"/>
              <a:buNone/>
            </a:pPr>
            <a:r>
              <a:rPr lang="en-US" sz="2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geographical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6E6C2"/>
              </a:buClr>
              <a:buSzPct val="25000"/>
              <a:buFont typeface="Arial"/>
              <a:buNone/>
            </a:pPr>
            <a:r>
              <a:rPr lang="en-US" sz="2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comparisons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Guarding Against Discrimination Practices</a:t>
            </a:r>
          </a:p>
        </p:txBody>
      </p:sp>
      <p:sp>
        <p:nvSpPr>
          <p:cNvPr id="164" name="Shape 16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pic>
        <p:nvPicPr>
          <p:cNvPr id="165" name="Shape 165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254692" y="3657600"/>
            <a:ext cx="6633022" cy="20057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Shape 16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19200" y="3156959"/>
            <a:ext cx="3706812" cy="493713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Shape 167"/>
          <p:cNvSpPr/>
          <p:nvPr/>
        </p:nvSpPr>
        <p:spPr>
          <a:xfrm>
            <a:off x="3200400" y="1676400"/>
            <a:ext cx="2286000" cy="1295400"/>
          </a:xfrm>
          <a:prstGeom prst="ellipse">
            <a:avLst/>
          </a:prstGeom>
          <a:solidFill>
            <a:srgbClr val="990000"/>
          </a:solidFill>
          <a:ln w="9525" cap="flat">
            <a:solidFill>
              <a:srgbClr val="99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2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McDonnell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2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Douglas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2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Test</a:t>
            </a: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Guarding Against Discrimination Practices</a:t>
            </a:r>
          </a:p>
        </p:txBody>
      </p:sp>
      <p:sp>
        <p:nvSpPr>
          <p:cNvPr id="173" name="Shape 17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174" name="Shape 174"/>
          <p:cNvSpPr txBox="1"/>
          <p:nvPr/>
        </p:nvSpPr>
        <p:spPr>
          <a:xfrm>
            <a:off x="685800" y="1524000"/>
            <a:ext cx="7162799" cy="8223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How companies can respond to discrimination charges if found to have adverse impact:</a:t>
            </a:r>
          </a:p>
        </p:txBody>
      </p:sp>
      <p:sp>
        <p:nvSpPr>
          <p:cNvPr id="175" name="Shape 175"/>
          <p:cNvSpPr txBox="1"/>
          <p:nvPr/>
        </p:nvSpPr>
        <p:spPr>
          <a:xfrm>
            <a:off x="609600" y="5334000"/>
            <a:ext cx="7772400" cy="762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ct val="25000"/>
              <a:buFont typeface="Arial"/>
              <a:buNone/>
            </a:pPr>
            <a:r>
              <a:rPr lang="en-US" sz="2200" b="1" i="1" u="none" strike="noStrike" cap="none" baseline="0">
                <a:solidFill>
                  <a:srgbClr val="990000"/>
                </a:solidFill>
                <a:latin typeface="Arial"/>
                <a:ea typeface="Arial"/>
                <a:cs typeface="Arial"/>
                <a:sym typeface="Arial"/>
              </a:rPr>
              <a:t>Proving job relatedness is often the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ct val="25000"/>
              <a:buFont typeface="Arial"/>
              <a:buNone/>
            </a:pPr>
            <a:r>
              <a:rPr lang="en-US" sz="2200" b="1" i="1" u="none" strike="noStrike" cap="none" baseline="0">
                <a:solidFill>
                  <a:srgbClr val="990000"/>
                </a:solidFill>
                <a:latin typeface="Arial"/>
                <a:ea typeface="Arial"/>
                <a:cs typeface="Arial"/>
                <a:sym typeface="Arial"/>
              </a:rPr>
              <a:t>most common approach.</a:t>
            </a:r>
          </a:p>
        </p:txBody>
      </p:sp>
      <p:sp>
        <p:nvSpPr>
          <p:cNvPr id="176" name="Shape 176"/>
          <p:cNvSpPr txBox="1"/>
          <p:nvPr/>
        </p:nvSpPr>
        <p:spPr>
          <a:xfrm>
            <a:off x="1331258" y="2667000"/>
            <a:ext cx="5410200" cy="22256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discontinue the practice</a:t>
            </a:r>
          </a:p>
          <a:p>
            <a: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defend against the charges by arguing: </a:t>
            </a:r>
          </a:p>
          <a:p>
            <a:pPr marL="457200" marR="0" lvl="1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 business necessity </a:t>
            </a:r>
          </a:p>
          <a:p>
            <a:pPr marL="457200" marR="0" lvl="1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 bona fide occupational qualification</a:t>
            </a:r>
          </a:p>
          <a:p>
            <a:pPr marL="457200" marR="0" lvl="1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 seniority 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1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1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1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>
            <a:spLocks noGrp="1"/>
          </p:cNvSpPr>
          <p:nvPr>
            <p:ph type="title"/>
          </p:nvPr>
        </p:nvSpPr>
        <p:spPr>
          <a:xfrm>
            <a:off x="1600200" y="152400"/>
            <a:ext cx="7010400" cy="94542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Exhibit 3-5: Summary of Selected Supreme Court Cases Affecting EEO</a:t>
            </a:r>
          </a:p>
        </p:txBody>
      </p:sp>
      <p:sp>
        <p:nvSpPr>
          <p:cNvPr id="182" name="Shape 18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183" name="Shape 183"/>
          <p:cNvSpPr txBox="1">
            <a:spLocks noGrp="1"/>
          </p:cNvSpPr>
          <p:nvPr>
            <p:ph type="ftr" idx="11"/>
          </p:nvPr>
        </p:nvSpPr>
        <p:spPr>
          <a:xfrm>
            <a:off x="457200" y="6400800"/>
            <a:ext cx="3429000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1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Fundamentals of Human Resource Management 11e</a:t>
            </a:r>
          </a:p>
        </p:txBody>
      </p:sp>
      <p:sp>
        <p:nvSpPr>
          <p:cNvPr id="184" name="Shape 18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 b="0" i="0" u="none" strike="noStrike" cap="none" baseline="0"/>
          </a:p>
        </p:txBody>
      </p:sp>
      <p:pic>
        <p:nvPicPr>
          <p:cNvPr id="185" name="Shape 18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201" y="1220066"/>
            <a:ext cx="9067799" cy="56102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Enforcing Equal Opportunity Employment</a:t>
            </a:r>
          </a:p>
        </p:txBody>
      </p:sp>
      <p:sp>
        <p:nvSpPr>
          <p:cNvPr id="191" name="Shape 19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192" name="Shape 192"/>
          <p:cNvSpPr/>
          <p:nvPr/>
        </p:nvSpPr>
        <p:spPr>
          <a:xfrm>
            <a:off x="1835726" y="1828800"/>
            <a:ext cx="5257799" cy="1295400"/>
          </a:xfrm>
          <a:prstGeom prst="rect">
            <a:avLst/>
          </a:prstGeom>
          <a:solidFill>
            <a:srgbClr val="990000"/>
          </a:solidFill>
          <a:ln w="9525" cap="flat">
            <a:solidFill>
              <a:srgbClr val="E6E6C2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6E6C2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Federal Government</a:t>
            </a:r>
          </a:p>
        </p:txBody>
      </p:sp>
      <p:sp>
        <p:nvSpPr>
          <p:cNvPr id="193" name="Shape 193"/>
          <p:cNvSpPr/>
          <p:nvPr/>
        </p:nvSpPr>
        <p:spPr>
          <a:xfrm>
            <a:off x="1530926" y="3733800"/>
            <a:ext cx="2743199" cy="1447800"/>
          </a:xfrm>
          <a:prstGeom prst="ellipse">
            <a:avLst/>
          </a:prstGeom>
          <a:solidFill>
            <a:srgbClr val="990000"/>
          </a:solidFill>
          <a:ln w="9525" cap="flat">
            <a:solidFill>
              <a:srgbClr val="99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6E6C2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EEOC</a:t>
            </a:r>
          </a:p>
        </p:txBody>
      </p:sp>
      <p:sp>
        <p:nvSpPr>
          <p:cNvPr id="194" name="Shape 194"/>
          <p:cNvSpPr/>
          <p:nvPr/>
        </p:nvSpPr>
        <p:spPr>
          <a:xfrm>
            <a:off x="4578926" y="3733800"/>
            <a:ext cx="2743199" cy="1447800"/>
          </a:xfrm>
          <a:prstGeom prst="ellipse">
            <a:avLst/>
          </a:prstGeom>
          <a:solidFill>
            <a:srgbClr val="990000"/>
          </a:solidFill>
          <a:ln w="9525" cap="flat">
            <a:solidFill>
              <a:srgbClr val="99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6E6C2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OFCCP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6E6C2"/>
              </a:buClr>
              <a:buSzPct val="25000"/>
              <a:buFont typeface="Arial"/>
              <a:buNone/>
            </a:pPr>
            <a:r>
              <a:rPr lang="en-US" sz="20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within dept. of labor</a:t>
            </a:r>
          </a:p>
        </p:txBody>
      </p:sp>
      <p:cxnSp>
        <p:nvCxnSpPr>
          <p:cNvPr id="195" name="Shape 195"/>
          <p:cNvCxnSpPr/>
          <p:nvPr/>
        </p:nvCxnSpPr>
        <p:spPr>
          <a:xfrm>
            <a:off x="2826326" y="3124200"/>
            <a:ext cx="0" cy="609599"/>
          </a:xfrm>
          <a:prstGeom prst="straightConnector1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96" name="Shape 196"/>
          <p:cNvCxnSpPr/>
          <p:nvPr/>
        </p:nvCxnSpPr>
        <p:spPr>
          <a:xfrm>
            <a:off x="6026726" y="3124200"/>
            <a:ext cx="0" cy="609599"/>
          </a:xfrm>
          <a:prstGeom prst="straightConnector1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97" name="Shape 197"/>
          <p:cNvSpPr txBox="1"/>
          <p:nvPr/>
        </p:nvSpPr>
        <p:spPr>
          <a:xfrm>
            <a:off x="304800" y="5715000"/>
            <a:ext cx="8305799" cy="64633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EEOC Web site posts notices on current issues. For example, see its notice on the Swine Flu: </a:t>
            </a:r>
            <a:r>
              <a:rPr lang="en-US" sz="1800" b="1" i="0" u="sng" strike="noStrike" cap="none" baseline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http://www.eeoc.gov/facts/h1n1.html</a:t>
            </a: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Enforcing Equal Opportunity Employment</a:t>
            </a:r>
          </a:p>
        </p:txBody>
      </p:sp>
      <p:sp>
        <p:nvSpPr>
          <p:cNvPr id="203" name="Shape 20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204" name="Shape 204"/>
          <p:cNvSpPr txBox="1">
            <a:spLocks noGrp="1"/>
          </p:cNvSpPr>
          <p:nvPr>
            <p:ph type="body" idx="1"/>
          </p:nvPr>
        </p:nvSpPr>
        <p:spPr>
          <a:xfrm>
            <a:off x="381000" y="1704699"/>
            <a:ext cx="8229600" cy="409342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215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000" b="1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15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000" b="1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15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000" b="1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15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000" b="1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15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000" b="1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15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000" b="1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0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Follows a five-step process: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1. EEOC notifies company within 10 days of filing and begins investigation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EEOC notifies company of findings within 120 days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3. if unfounded, process stops; if founded, EEOC tries to resolve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4. if unsuccessful, EEOC begins mediation (settlement meeting)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5. if unsuccessful, EEOC may file charges in court</a:t>
            </a:r>
          </a:p>
        </p:txBody>
      </p:sp>
      <p:sp>
        <p:nvSpPr>
          <p:cNvPr id="205" name="Shape 205"/>
          <p:cNvSpPr/>
          <p:nvPr/>
        </p:nvSpPr>
        <p:spPr>
          <a:xfrm>
            <a:off x="3214255" y="1461654"/>
            <a:ext cx="2286000" cy="1219199"/>
          </a:xfrm>
          <a:prstGeom prst="ellipse">
            <a:avLst/>
          </a:prstGeom>
          <a:solidFill>
            <a:srgbClr val="990000"/>
          </a:solidFill>
          <a:ln w="9525" cap="flat">
            <a:solidFill>
              <a:srgbClr val="99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6E6C2"/>
              </a:buClr>
              <a:buSzPct val="25000"/>
              <a:buFont typeface="Arial"/>
              <a:buNone/>
            </a:pPr>
            <a:r>
              <a:rPr lang="en-US" sz="28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EEOC</a:t>
            </a:r>
          </a:p>
        </p:txBody>
      </p:sp>
      <p:sp>
        <p:nvSpPr>
          <p:cNvPr id="206" name="Shape 206"/>
          <p:cNvSpPr txBox="1"/>
          <p:nvPr/>
        </p:nvSpPr>
        <p:spPr>
          <a:xfrm>
            <a:off x="1524000" y="2667000"/>
            <a:ext cx="6248399" cy="83099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Enforces federal laws on civil rights at work. 		</a:t>
            </a:r>
            <a:r>
              <a:rPr lang="en-US" sz="2400" b="0" i="0" u="sng" strike="noStrike" cap="none" baseline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www.eeoc.gov</a:t>
            </a:r>
          </a:p>
        </p:txBody>
      </p:sp>
      <p:sp>
        <p:nvSpPr>
          <p:cNvPr id="207" name="Shape 207"/>
          <p:cNvSpPr txBox="1"/>
          <p:nvPr/>
        </p:nvSpPr>
        <p:spPr>
          <a:xfrm>
            <a:off x="914400" y="5791200"/>
            <a:ext cx="7391399" cy="3968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ct val="25000"/>
              <a:buFont typeface="Arial"/>
              <a:buNone/>
            </a:pPr>
            <a:r>
              <a:rPr lang="en-US" sz="2000" b="1" i="1" u="none" strike="noStrike" cap="none" baseline="0">
                <a:solidFill>
                  <a:srgbClr val="990000"/>
                </a:solidFill>
                <a:latin typeface="Arial"/>
                <a:ea typeface="Arial"/>
                <a:cs typeface="Arial"/>
                <a:sym typeface="Arial"/>
              </a:rPr>
              <a:t>Has power to investigate claims but no enforcement power.</a:t>
            </a:r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Enforcing Equal Opportunity Employment</a:t>
            </a:r>
          </a:p>
        </p:txBody>
      </p:sp>
      <p:sp>
        <p:nvSpPr>
          <p:cNvPr id="213" name="Shape 2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214" name="Shape 21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40120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20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127000" algn="l" rtl="0">
              <a:spcBef>
                <a:spcPts val="1000"/>
              </a:spcBef>
              <a:buClr>
                <a:schemeClr val="dk1"/>
              </a:buClr>
              <a:buFont typeface="Arial"/>
              <a:buNone/>
            </a:pPr>
            <a:endParaRPr sz="20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127000" algn="l" rtl="0">
              <a:spcBef>
                <a:spcPts val="1000"/>
              </a:spcBef>
              <a:buClr>
                <a:schemeClr val="dk1"/>
              </a:buClr>
              <a:buFont typeface="Arial"/>
              <a:buNone/>
            </a:pPr>
            <a:endParaRPr sz="20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127000" algn="l" rtl="0">
              <a:spcBef>
                <a:spcPts val="1000"/>
              </a:spcBef>
              <a:buClr>
                <a:schemeClr val="dk1"/>
              </a:buClr>
              <a:buFont typeface="Arial"/>
              <a:buNone/>
            </a:pPr>
            <a:endParaRPr sz="20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127000" algn="l" rtl="0">
              <a:spcBef>
                <a:spcPts val="1000"/>
              </a:spcBef>
              <a:buClr>
                <a:schemeClr val="dk1"/>
              </a:buClr>
              <a:buFont typeface="Arial"/>
              <a:buNone/>
            </a:pPr>
            <a:endParaRPr sz="20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127000" algn="l" rtl="0">
              <a:spcBef>
                <a:spcPts val="1000"/>
              </a:spcBef>
              <a:buClr>
                <a:schemeClr val="dk1"/>
              </a:buClr>
              <a:buFont typeface="Arial"/>
              <a:buNone/>
            </a:pPr>
            <a:endParaRPr sz="20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127000" algn="l" rtl="0">
              <a:spcBef>
                <a:spcPts val="1000"/>
              </a:spcBef>
              <a:buClr>
                <a:schemeClr val="dk1"/>
              </a:buClr>
              <a:buFont typeface="Arial"/>
              <a:buNone/>
            </a:pPr>
            <a:endParaRPr sz="20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follows similar practice as EEOC in evaluating claims </a:t>
            </a:r>
          </a:p>
          <a:p>
            <a:pPr marL="0" marR="0" lvl="0" indent="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can cancel an organization’s contract with the federal government if organization fails to comply with EEO laws</a:t>
            </a:r>
          </a:p>
        </p:txBody>
      </p:sp>
      <p:sp>
        <p:nvSpPr>
          <p:cNvPr id="215" name="Shape 215"/>
          <p:cNvSpPr txBox="1"/>
          <p:nvPr/>
        </p:nvSpPr>
        <p:spPr>
          <a:xfrm>
            <a:off x="990600" y="2743200"/>
            <a:ext cx="6705599" cy="20288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“ESA’s Office of Federal Contract </a:t>
            </a:r>
            <a:b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Compliance Programs (OFCCP) is responsible </a:t>
            </a:r>
            <a:b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for ensuring that contractors doing business </a:t>
            </a:r>
            <a:b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with the Federal government do not discriminate </a:t>
            </a:r>
            <a:b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and take affirmative action.”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800" b="0" i="0" u="sng" strike="noStrike" cap="none" baseline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http://www.dol.gov/ofccp</a:t>
            </a: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216" name="Shape 216"/>
          <p:cNvSpPr/>
          <p:nvPr/>
        </p:nvSpPr>
        <p:spPr>
          <a:xfrm>
            <a:off x="3165764" y="1524000"/>
            <a:ext cx="2286000" cy="1219199"/>
          </a:xfrm>
          <a:prstGeom prst="ellipse">
            <a:avLst/>
          </a:prstGeom>
          <a:solidFill>
            <a:srgbClr val="990000"/>
          </a:solidFill>
          <a:ln w="9525" cap="flat">
            <a:solidFill>
              <a:srgbClr val="99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6E6C2"/>
              </a:buClr>
              <a:buSzPct val="25000"/>
              <a:buFont typeface="Arial"/>
              <a:buNone/>
            </a:pPr>
            <a:r>
              <a:rPr lang="en-US" sz="28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OFCCP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65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Introduction</a:t>
            </a:r>
          </a:p>
        </p:txBody>
      </p:sp>
      <p:sp>
        <p:nvSpPr>
          <p:cNvPr id="62" name="Shape 6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395800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26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Almost every U.S. organization, public and private, must abide by 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26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17525" marR="0" lvl="1" indent="282575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1964 Civil Rights Act </a:t>
            </a:r>
          </a:p>
          <a:p>
            <a:pPr marL="0" marR="0" lvl="0" indent="15240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17525" marR="0" lvl="1" indent="282575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its 1972 amendment, the Equal Employment Opportunity Act.</a:t>
            </a:r>
          </a:p>
          <a:p>
            <a:pPr marL="517525" marR="0" lvl="1" indent="-9525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17525" marR="0" lvl="1" indent="282575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other federal laws regulating employment</a:t>
            </a:r>
          </a:p>
        </p:txBody>
      </p:sp>
      <p:sp>
        <p:nvSpPr>
          <p:cNvPr id="64" name="Shape 64"/>
          <p:cNvSpPr txBox="1"/>
          <p:nvPr/>
        </p:nvSpPr>
        <p:spPr>
          <a:xfrm>
            <a:off x="609600" y="5623719"/>
            <a:ext cx="7772400" cy="4270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200" b="1" i="1" u="none" strike="noStrike" cap="none" baseline="0">
                <a:solidFill>
                  <a:srgbClr val="990000"/>
                </a:solidFill>
                <a:latin typeface="Arial"/>
                <a:ea typeface="Arial"/>
                <a:cs typeface="Arial"/>
                <a:sym typeface="Arial"/>
              </a:rPr>
              <a:t>State and municipal laws may go beyond federal laws</a:t>
            </a:r>
            <a:r>
              <a:rPr lang="en-US" sz="2200" b="1" i="0" u="none" strike="noStrike" cap="none" baseline="0">
                <a:solidFill>
                  <a:srgbClr val="99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</p:txBody>
      </p: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Issues in Employment Law</a:t>
            </a:r>
          </a:p>
        </p:txBody>
      </p:sp>
      <p:sp>
        <p:nvSpPr>
          <p:cNvPr id="222" name="Shape 22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223" name="Shape 223"/>
          <p:cNvSpPr/>
          <p:nvPr/>
        </p:nvSpPr>
        <p:spPr>
          <a:xfrm>
            <a:off x="381000" y="1752600"/>
            <a:ext cx="2362200" cy="1371599"/>
          </a:xfrm>
          <a:prstGeom prst="ellipse">
            <a:avLst/>
          </a:prstGeom>
          <a:solidFill>
            <a:srgbClr val="990000"/>
          </a:solidFill>
          <a:ln w="9525" cap="flat">
            <a:solidFill>
              <a:srgbClr val="99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6E6C2"/>
              </a:buClr>
              <a:buSzPct val="25000"/>
              <a:buFont typeface="Arial"/>
              <a:buNone/>
            </a:pPr>
            <a:r>
              <a:rPr lang="en-US" sz="27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sexual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6E6C2"/>
              </a:buClr>
              <a:buSzPct val="25000"/>
              <a:buFont typeface="Arial"/>
              <a:buNone/>
            </a:pPr>
            <a:r>
              <a:rPr lang="en-US" sz="27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harassment</a:t>
            </a:r>
          </a:p>
        </p:txBody>
      </p:sp>
      <p:sp>
        <p:nvSpPr>
          <p:cNvPr id="224" name="Shape 224"/>
          <p:cNvSpPr/>
          <p:nvPr/>
        </p:nvSpPr>
        <p:spPr>
          <a:xfrm>
            <a:off x="381000" y="4343400"/>
            <a:ext cx="2362200" cy="1295400"/>
          </a:xfrm>
          <a:prstGeom prst="ellipse">
            <a:avLst/>
          </a:prstGeom>
          <a:solidFill>
            <a:srgbClr val="990000"/>
          </a:solidFill>
          <a:ln w="9525" cap="flat">
            <a:solidFill>
              <a:srgbClr val="99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6E6C2"/>
              </a:buClr>
              <a:buSzPct val="25000"/>
              <a:buFont typeface="Arial"/>
              <a:buNone/>
            </a:pPr>
            <a:r>
              <a:rPr lang="en-US" sz="27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comparable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6E6C2"/>
              </a:buClr>
              <a:buSzPct val="25000"/>
              <a:buFont typeface="Arial"/>
              <a:buNone/>
            </a:pPr>
            <a:r>
              <a:rPr lang="en-US" sz="27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worth</a:t>
            </a:r>
          </a:p>
        </p:txBody>
      </p:sp>
      <p:sp>
        <p:nvSpPr>
          <p:cNvPr id="225" name="Shape 225"/>
          <p:cNvSpPr txBox="1"/>
          <p:nvPr/>
        </p:nvSpPr>
        <p:spPr>
          <a:xfrm>
            <a:off x="3200400" y="1371600"/>
            <a:ext cx="5638800" cy="22923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EEOC: Instances where verbal or physical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conduct creates:</a:t>
            </a:r>
          </a:p>
          <a:p>
            <a:pPr marL="0" marR="0" lvl="0" indent="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an intimidating, offensive, or hostile environment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unreasonably interferes with an individual’s work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adversely affects an employee’s employment     opportunities</a:t>
            </a:r>
          </a:p>
        </p:txBody>
      </p:sp>
      <p:sp>
        <p:nvSpPr>
          <p:cNvPr id="226" name="Shape 226"/>
          <p:cNvSpPr txBox="1"/>
          <p:nvPr/>
        </p:nvSpPr>
        <p:spPr>
          <a:xfrm>
            <a:off x="3200400" y="4038600"/>
            <a:ext cx="5410200" cy="20145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Glass ceiling </a:t>
            </a: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 lack of women and minority representation at the top levels of organizations</a:t>
            </a:r>
          </a:p>
          <a:p>
            <a: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800" b="1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OFCCP has glass ceiling initiative</a:t>
            </a:r>
          </a:p>
          <a:p>
            <a: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promotes career development for women and minorities</a:t>
            </a:r>
          </a:p>
          <a:p>
            <a: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looks for such in its audits</a:t>
            </a:r>
          </a:p>
        </p:txBody>
      </p:sp>
      <p:cxnSp>
        <p:nvCxnSpPr>
          <p:cNvPr id="227" name="Shape 227"/>
          <p:cNvCxnSpPr/>
          <p:nvPr/>
        </p:nvCxnSpPr>
        <p:spPr>
          <a:xfrm>
            <a:off x="533400" y="3810000"/>
            <a:ext cx="8305799" cy="0"/>
          </a:xfrm>
          <a:prstGeom prst="straightConnector1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2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2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2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2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HRM in a Global Environment</a:t>
            </a:r>
          </a:p>
        </p:txBody>
      </p:sp>
      <p:sp>
        <p:nvSpPr>
          <p:cNvPr id="233" name="Shape 233"/>
          <p:cNvSpPr txBox="1">
            <a:spLocks noGrp="1"/>
          </p:cNvSpPr>
          <p:nvPr>
            <p:ph type="sldNum" idx="12"/>
          </p:nvPr>
        </p:nvSpPr>
        <p:spPr>
          <a:xfrm>
            <a:off x="6477000" y="649287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234" name="Shape 234"/>
          <p:cNvSpPr txBox="1"/>
          <p:nvPr/>
        </p:nvSpPr>
        <p:spPr>
          <a:xfrm>
            <a:off x="1067941" y="1339828"/>
            <a:ext cx="7141465" cy="26216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" name="Shape 235"/>
          <p:cNvSpPr txBox="1"/>
          <p:nvPr/>
        </p:nvSpPr>
        <p:spPr>
          <a:xfrm>
            <a:off x="1933573" y="4833948"/>
            <a:ext cx="6372226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Australia’s discrimination laws not enacted until the 1980s</a:t>
            </a:r>
          </a:p>
        </p:txBody>
      </p:sp>
      <p:sp>
        <p:nvSpPr>
          <p:cNvPr id="236" name="Shape 236"/>
          <p:cNvSpPr/>
          <p:nvPr/>
        </p:nvSpPr>
        <p:spPr>
          <a:xfrm>
            <a:off x="1676400" y="1357825"/>
            <a:ext cx="7210425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Laws affecting HRM vary greatly by country.</a:t>
            </a: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237" name="Shape 237"/>
          <p:cNvSpPr txBox="1"/>
          <p:nvPr/>
        </p:nvSpPr>
        <p:spPr>
          <a:xfrm>
            <a:off x="1933573" y="1862149"/>
            <a:ext cx="7210425" cy="92332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60/100-hour work-weeks not uncommon. China’s recent labor laws seek to protect employees from such practices, but progress remains slow</a:t>
            </a:r>
          </a:p>
        </p:txBody>
      </p:sp>
      <p:sp>
        <p:nvSpPr>
          <p:cNvPr id="238" name="Shape 238"/>
          <p:cNvSpPr txBox="1"/>
          <p:nvPr/>
        </p:nvSpPr>
        <p:spPr>
          <a:xfrm>
            <a:off x="1933573" y="5748348"/>
            <a:ext cx="7210425" cy="64633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Representative participation (work councils and board representatives) put labor on par with management and stockholders</a:t>
            </a:r>
          </a:p>
        </p:txBody>
      </p:sp>
      <p:sp>
        <p:nvSpPr>
          <p:cNvPr id="239" name="Shape 239"/>
          <p:cNvSpPr/>
          <p:nvPr/>
        </p:nvSpPr>
        <p:spPr>
          <a:xfrm>
            <a:off x="104771" y="5748348"/>
            <a:ext cx="1784222" cy="599232"/>
          </a:xfrm>
          <a:prstGeom prst="ellipse">
            <a:avLst/>
          </a:prstGeom>
          <a:solidFill>
            <a:srgbClr val="990000"/>
          </a:solidFill>
          <a:ln w="9525" cap="flat">
            <a:solidFill>
              <a:srgbClr val="99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1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Germany</a:t>
            </a:r>
          </a:p>
        </p:txBody>
      </p:sp>
      <p:sp>
        <p:nvSpPr>
          <p:cNvPr id="240" name="Shape 240"/>
          <p:cNvSpPr/>
          <p:nvPr/>
        </p:nvSpPr>
        <p:spPr>
          <a:xfrm>
            <a:off x="104771" y="4757748"/>
            <a:ext cx="1784222" cy="599232"/>
          </a:xfrm>
          <a:prstGeom prst="ellipse">
            <a:avLst/>
          </a:prstGeom>
          <a:solidFill>
            <a:srgbClr val="990000"/>
          </a:solidFill>
          <a:ln w="9525" cap="flat">
            <a:solidFill>
              <a:srgbClr val="99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1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Australia</a:t>
            </a:r>
          </a:p>
        </p:txBody>
      </p:sp>
      <p:sp>
        <p:nvSpPr>
          <p:cNvPr id="241" name="Shape 241"/>
          <p:cNvSpPr/>
          <p:nvPr/>
        </p:nvSpPr>
        <p:spPr>
          <a:xfrm>
            <a:off x="104771" y="3767148"/>
            <a:ext cx="1784222" cy="599232"/>
          </a:xfrm>
          <a:prstGeom prst="ellipse">
            <a:avLst/>
          </a:prstGeom>
          <a:solidFill>
            <a:srgbClr val="990000"/>
          </a:solidFill>
          <a:ln w="9525" cap="flat">
            <a:solidFill>
              <a:srgbClr val="99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1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India</a:t>
            </a:r>
          </a:p>
        </p:txBody>
      </p:sp>
      <p:sp>
        <p:nvSpPr>
          <p:cNvPr id="242" name="Shape 242"/>
          <p:cNvSpPr/>
          <p:nvPr/>
        </p:nvSpPr>
        <p:spPr>
          <a:xfrm>
            <a:off x="104771" y="1785949"/>
            <a:ext cx="1784222" cy="599232"/>
          </a:xfrm>
          <a:prstGeom prst="ellipse">
            <a:avLst/>
          </a:prstGeom>
          <a:solidFill>
            <a:srgbClr val="990000"/>
          </a:solidFill>
          <a:ln w="9525" cap="flat">
            <a:solidFill>
              <a:srgbClr val="99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1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China</a:t>
            </a:r>
          </a:p>
        </p:txBody>
      </p:sp>
      <p:sp>
        <p:nvSpPr>
          <p:cNvPr id="243" name="Shape 243"/>
          <p:cNvSpPr/>
          <p:nvPr/>
        </p:nvSpPr>
        <p:spPr>
          <a:xfrm>
            <a:off x="104771" y="2776549"/>
            <a:ext cx="1784222" cy="599232"/>
          </a:xfrm>
          <a:prstGeom prst="ellipse">
            <a:avLst/>
          </a:prstGeom>
          <a:solidFill>
            <a:srgbClr val="990000"/>
          </a:solidFill>
          <a:ln w="9525" cap="flat">
            <a:solidFill>
              <a:srgbClr val="99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1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Canada</a:t>
            </a:r>
          </a:p>
        </p:txBody>
      </p:sp>
      <p:sp>
        <p:nvSpPr>
          <p:cNvPr id="244" name="Shape 244"/>
          <p:cNvSpPr txBox="1"/>
          <p:nvPr/>
        </p:nvSpPr>
        <p:spPr>
          <a:xfrm>
            <a:off x="1933572" y="3005149"/>
            <a:ext cx="5572156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Canadian laws closely parallel those in the U.S.</a:t>
            </a:r>
          </a:p>
        </p:txBody>
      </p:sp>
      <p:sp>
        <p:nvSpPr>
          <p:cNvPr id="245" name="Shape 245"/>
          <p:cNvSpPr txBox="1"/>
          <p:nvPr/>
        </p:nvSpPr>
        <p:spPr>
          <a:xfrm>
            <a:off x="1933573" y="3767148"/>
            <a:ext cx="5756244" cy="64633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Caste-based discrimination remains a barrier to equal employment despite legal and constitutional protection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Fill-in-the-blanks</a:t>
            </a:r>
          </a:p>
        </p:txBody>
      </p:sp>
      <p:sp>
        <p:nvSpPr>
          <p:cNvPr id="251" name="Shape 25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252" name="Shape 252"/>
          <p:cNvSpPr txBox="1"/>
          <p:nvPr/>
        </p:nvSpPr>
        <p:spPr>
          <a:xfrm>
            <a:off x="838200" y="1371600"/>
            <a:ext cx="8153399" cy="53553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7663" marR="0" lvl="0" indent="-4763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 The 1964 Civil Rights Act, Title VII, protects individuals on the basis of ____, _____, ________, _____, and ______. </a:t>
            </a:r>
          </a:p>
          <a:p>
            <a:pPr marL="347663" marR="0" lvl="0" indent="-4763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990000"/>
                </a:solidFill>
                <a:latin typeface="Arial"/>
                <a:ea typeface="Arial"/>
                <a:cs typeface="Arial"/>
                <a:sym typeface="Arial"/>
              </a:rPr>
              <a:t>race, color, religion, sex, national origin</a:t>
            </a:r>
          </a:p>
          <a:p>
            <a:pPr marL="347663" marR="0" lvl="0" indent="-4763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 The Equal Opportunity Employment Act established the _____.</a:t>
            </a:r>
          </a:p>
          <a:p>
            <a:pPr marL="347663" marR="0" lvl="0" indent="-4763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990000"/>
                </a:solidFill>
                <a:latin typeface="Arial"/>
                <a:ea typeface="Arial"/>
                <a:cs typeface="Arial"/>
                <a:sym typeface="Arial"/>
              </a:rPr>
              <a:t>EEOC</a:t>
            </a:r>
          </a:p>
          <a:p>
            <a:pPr marL="347663" marR="0" lvl="0" indent="-4763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 The Civil Rights Act of 1991 included the _____ Act. </a:t>
            </a:r>
          </a:p>
          <a:p>
            <a:pPr marL="347663" marR="0" lvl="0" indent="-4763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990000"/>
                </a:solidFill>
                <a:latin typeface="Arial"/>
                <a:ea typeface="Arial"/>
                <a:cs typeface="Arial"/>
                <a:sym typeface="Arial"/>
              </a:rPr>
              <a:t>Glass Ceiling</a:t>
            </a:r>
          </a:p>
          <a:p>
            <a:pPr marL="347663" marR="0" lvl="0" indent="-4763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 The 4/5ths Rule: number of minority members hired must equal at least ___ percent of the majority members in the population hired.</a:t>
            </a:r>
          </a:p>
          <a:p>
            <a:pPr marL="347663" marR="0" lvl="0" indent="-4763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990000"/>
                </a:solidFill>
                <a:latin typeface="Arial"/>
                <a:ea typeface="Arial"/>
                <a:cs typeface="Arial"/>
                <a:sym typeface="Arial"/>
              </a:rPr>
              <a:t>80</a:t>
            </a:r>
          </a:p>
          <a:p>
            <a:pPr marL="347663" marR="0" lvl="0" indent="-4763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5. With ______, companies argue job relatedness in responding to accusations of discrimination in hiring.</a:t>
            </a:r>
          </a:p>
          <a:p>
            <a:pPr marL="347663" marR="0" lvl="0" indent="-4763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990000"/>
                </a:solidFill>
                <a:latin typeface="Arial"/>
                <a:ea typeface="Arial"/>
                <a:cs typeface="Arial"/>
                <a:sym typeface="Arial"/>
              </a:rPr>
              <a:t>business necessity</a:t>
            </a:r>
          </a:p>
          <a:p>
            <a:pPr marL="347663" marR="0" lvl="0" indent="-4763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6. The 1971 Supreme Court case _____v.______ ruled that tests must fairly measure the skills and knowledge required for a job.</a:t>
            </a:r>
          </a:p>
          <a:p>
            <a:pPr marL="347663" marR="0" lvl="0" indent="-4763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1" u="none" strike="noStrike" cap="none" baseline="0">
                <a:solidFill>
                  <a:srgbClr val="990000"/>
                </a:solidFill>
                <a:latin typeface="Arial"/>
                <a:ea typeface="Arial"/>
                <a:cs typeface="Arial"/>
                <a:sym typeface="Arial"/>
              </a:rPr>
              <a:t>Griggs v. Duke Power Company</a:t>
            </a:r>
          </a:p>
          <a:p>
            <a:pPr marL="347663" marR="0" lvl="0" indent="-4763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7. The EEOC defines sexual harassment as creating an ______.  </a:t>
            </a:r>
          </a:p>
          <a:p>
            <a:pPr marL="347663" marR="0" lvl="0" indent="-4763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990000"/>
                </a:solidFill>
                <a:latin typeface="Arial"/>
                <a:ea typeface="Arial"/>
                <a:cs typeface="Arial"/>
                <a:sym typeface="Arial"/>
              </a:rPr>
              <a:t>intimidating, offensive, or hostile environment</a:t>
            </a:r>
          </a:p>
          <a:p>
            <a:pPr marL="347663" marR="0" lvl="0" indent="-4763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rgbClr val="99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2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2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2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2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2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"/>
                                        <p:tgtEl>
                                          <p:spTgt spid="2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"/>
                                        <p:tgtEl>
                                          <p:spTgt spid="2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"/>
                                        <p:tgtEl>
                                          <p:spTgt spid="25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"/>
                                        <p:tgtEl>
                                          <p:spTgt spid="25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"/>
                                        <p:tgtEl>
                                          <p:spTgt spid="25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"/>
                                        <p:tgtEl>
                                          <p:spTgt spid="25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"/>
                                        <p:tgtEl>
                                          <p:spTgt spid="25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"/>
                                        <p:tgtEl>
                                          <p:spTgt spid="25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"/>
                                        <p:tgtEl>
                                          <p:spTgt spid="25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Affecting Discriminatory Practices</a:t>
            </a:r>
          </a:p>
        </p:txBody>
      </p:sp>
      <p:sp>
        <p:nvSpPr>
          <p:cNvPr id="70" name="Shape 7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2600" b="1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1964 Civil Rights Act</a:t>
            </a:r>
            <a:r>
              <a:rPr lang="en-US" sz="2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2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17525" marR="0" lvl="1" indent="282575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outlawed racial segregation and discrimination in employment, public facilities, and education</a:t>
            </a:r>
          </a:p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17525" marR="0" lvl="1" indent="282575" algn="l" rtl="0">
              <a:spcBef>
                <a:spcPts val="0"/>
              </a:spcBef>
              <a:buClr>
                <a:schemeClr val="dk1"/>
              </a:buClr>
              <a:buSzPct val="108333"/>
              <a:buFont typeface="Arial"/>
              <a:buChar char="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Title VII covers hiring, promotion, dismissal, benefits, compensation or any other terms, conditions, or privileges based on race, religion, color, gender, or national origin</a:t>
            </a:r>
            <a:r>
              <a:rPr lang="en-US" sz="26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72" name="Shape 72"/>
          <p:cNvSpPr txBox="1"/>
          <p:nvPr/>
        </p:nvSpPr>
        <p:spPr>
          <a:xfrm>
            <a:off x="2514600" y="5562600"/>
            <a:ext cx="4572000" cy="762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200" b="1" i="1" u="none" strike="noStrike" cap="none" baseline="0">
                <a:solidFill>
                  <a:srgbClr val="990000"/>
                </a:solidFill>
                <a:latin typeface="Arial"/>
                <a:ea typeface="Arial"/>
                <a:cs typeface="Arial"/>
                <a:sym typeface="Arial"/>
              </a:rPr>
              <a:t>Organizations must have at least 15 employees to be covered.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855121" y="1521304"/>
              <a:ext cx="1352640" cy="722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830999" y="1473416"/>
                <a:ext cx="1400164" cy="818416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Affecting Discriminatory Practices</a:t>
            </a:r>
          </a:p>
        </p:txBody>
      </p:sp>
      <p:sp>
        <p:nvSpPr>
          <p:cNvPr id="80" name="Shape 8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343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2600" b="1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1972 Equal Employment Opportunity Act (EEOA) 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2600" b="1" i="1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17525" marR="0" lvl="1" indent="282575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enforced the 1964 Civil Rights Act</a:t>
            </a:r>
          </a:p>
          <a:p>
            <a:pPr marL="517525" marR="0" lvl="1" indent="282575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established the Equal Employment Commission	 (EEOC)</a:t>
            </a:r>
          </a:p>
          <a:p>
            <a:pPr marL="517525" marR="0" lvl="1" indent="282575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expanded scope of civil rights protection to 	employees of state and local governments, 	education, and labor</a:t>
            </a:r>
          </a:p>
          <a:p>
            <a:pPr marL="517525" marR="0" lvl="1" indent="282575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introduced affirmative action (Exec. Order 11246)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791441" y="2520184"/>
              <a:ext cx="184560" cy="7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767337" y="2472304"/>
                <a:ext cx="232049" cy="103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6754161" y="2174344"/>
              <a:ext cx="1368000" cy="6763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730041" y="2126472"/>
                <a:ext cx="1415520" cy="772063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Affecting Discriminatory Practices</a:t>
            </a:r>
          </a:p>
        </p:txBody>
      </p:sp>
      <p:sp>
        <p:nvSpPr>
          <p:cNvPr id="87" name="Shape 8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2893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2600" b="1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1967 Age Discrimination in Employment Act (ADEA)</a:t>
            </a:r>
            <a:r>
              <a:rPr lang="en-US" sz="2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24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17525" marR="0" lvl="1" indent="282575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2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protects people 40-65</a:t>
            </a:r>
          </a:p>
          <a:p>
            <a:pPr marL="517525" marR="0" lvl="1" indent="-9525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2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17525" marR="0" lvl="1" indent="282575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2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stopped companies from requiring mandatory retirement at any age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893521" y="2251384"/>
              <a:ext cx="1506240" cy="853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869401" y="2203504"/>
                <a:ext cx="1553760" cy="94896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Affecting Discriminatory Practices</a:t>
            </a:r>
          </a:p>
        </p:txBody>
      </p:sp>
      <p:sp>
        <p:nvSpPr>
          <p:cNvPr id="94" name="Shape 9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75207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2600" b="1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Pregnancy Discrimination Act of 1978</a:t>
            </a:r>
            <a:r>
              <a:rPr lang="en-US" sz="2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2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Companies may not </a:t>
            </a:r>
          </a:p>
          <a:p>
            <a:pPr marL="517525" marR="0" lvl="1" indent="282575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fire a female employee for being pregnant</a:t>
            </a:r>
          </a:p>
          <a:p>
            <a:pPr marL="517525" marR="0" lvl="1" indent="282575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refuse positive treatment based on pregnancy</a:t>
            </a:r>
          </a:p>
          <a:p>
            <a:pPr marL="517525" marR="0" lvl="1" indent="282575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deny insurance coverage to women</a:t>
            </a:r>
          </a:p>
          <a:p>
            <a:pPr marL="517525" marR="0" lvl="1" indent="409575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20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Companies must</a:t>
            </a:r>
          </a:p>
          <a:p>
            <a:pPr marL="517525" marR="0" lvl="1" indent="282575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offer pregnancy leave (typically 6-10 weeks)</a:t>
            </a:r>
          </a:p>
          <a:p>
            <a:pPr marL="517525" marR="0" lvl="1" indent="282575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offer returning employee a similar job should the exact one be unavailable upon return</a:t>
            </a:r>
          </a:p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2000" b="0" i="0" u="none" strike="noStrike" cap="none" baseline="0">
              <a:solidFill>
                <a:schemeClr val="hlink"/>
              </a:solidFill>
              <a:latin typeface="Arial"/>
              <a:ea typeface="Arial"/>
              <a:cs typeface="Arial"/>
              <a:sym typeface="Arial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084641" y="2251384"/>
              <a:ext cx="999120" cy="945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060518" y="2203504"/>
                <a:ext cx="1046646" cy="104112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Affecting Discriminatory Practices</a:t>
            </a:r>
          </a:p>
        </p:txBody>
      </p:sp>
      <p:sp>
        <p:nvSpPr>
          <p:cNvPr id="101" name="Shape 10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1815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01638" marR="0" lvl="0" indent="-350838" algn="l" rtl="0">
              <a:spcBef>
                <a:spcPts val="0"/>
              </a:spcBef>
              <a:buSzPct val="25000"/>
              <a:buNone/>
            </a:pPr>
            <a:r>
              <a:rPr lang="en-US" sz="2600" b="1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Americans with Disabilities Act (ADA) of 1990</a:t>
            </a:r>
            <a:r>
              <a:rPr lang="en-US" sz="2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401638" marR="0" lvl="0" indent="-350838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extends protection and reasonable accommodations to those with a disability</a:t>
            </a:r>
          </a:p>
          <a:p>
            <a:pPr marL="401638" marR="0" lvl="0" indent="-350838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defines </a:t>
            </a:r>
            <a:r>
              <a:rPr lang="en-US" sz="2400" b="0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disabled</a:t>
            </a: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as a person who:</a:t>
            </a:r>
          </a:p>
          <a:p>
            <a:pPr marL="401638" marR="0" lvl="0" indent="-350838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1. has a physical or mental impairment that substantially limits one or more life activities</a:t>
            </a:r>
          </a:p>
          <a:p>
            <a:pPr marL="401638" marR="0" lvl="0" indent="-350838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2. has a history or record of such impairment</a:t>
            </a:r>
          </a:p>
          <a:p>
            <a:pPr marL="401638" marR="0" lvl="0" indent="-350838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3. is perceived by others as having such impairment</a:t>
            </a:r>
          </a:p>
          <a:p>
            <a:pPr marL="401638" marR="0" lvl="0" indent="-350838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2000" b="0" i="0" u="none" strike="noStrike" cap="none" baseline="0">
              <a:solidFill>
                <a:srgbClr val="A85A5A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01638" marR="0" lvl="0" indent="-350838" algn="ctr" rtl="0">
              <a:spcBef>
                <a:spcPts val="0"/>
              </a:spcBef>
              <a:buClr>
                <a:srgbClr val="990000"/>
              </a:buClr>
              <a:buSzPct val="25000"/>
              <a:buFont typeface="Arial"/>
              <a:buNone/>
            </a:pPr>
            <a:r>
              <a:rPr lang="en-US" sz="2000" b="1" i="1" u="none" strike="noStrike" cap="none" baseline="0">
                <a:solidFill>
                  <a:srgbClr val="990000"/>
                </a:solidFill>
                <a:latin typeface="Arial"/>
                <a:ea typeface="Arial"/>
                <a:cs typeface="Arial"/>
                <a:sym typeface="Arial"/>
              </a:rPr>
              <a:t>Covers not only those with mobility and communication disabilities, but those with HIV/AIDS and intellectual disabilities.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745361" y="3695944"/>
              <a:ext cx="1029840" cy="883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721244" y="3648057"/>
                <a:ext cx="1077354" cy="979693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Affecting Discriminatory Practices</a:t>
            </a:r>
          </a:p>
        </p:txBody>
      </p:sp>
      <p:sp>
        <p:nvSpPr>
          <p:cNvPr id="108" name="Shape 10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265918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2600" b="1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Civil Rights Act of 1991</a:t>
            </a:r>
            <a:r>
              <a:rPr lang="en-US" sz="2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24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reinforced the 1964 Act, as a number of Supreme Court cases over the years weakened it</a:t>
            </a:r>
          </a:p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20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included the Glass Ceiling Act and established the Glass Ceiling Commission to study management practices</a:t>
            </a:r>
          </a:p>
        </p:txBody>
      </p:sp>
      <p:sp>
        <p:nvSpPr>
          <p:cNvPr id="110" name="Shape 110"/>
          <p:cNvSpPr txBox="1"/>
          <p:nvPr/>
        </p:nvSpPr>
        <p:spPr>
          <a:xfrm>
            <a:off x="990600" y="4997017"/>
            <a:ext cx="6858000" cy="7016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1" i="1" u="none" strike="noStrike" cap="none" baseline="0">
                <a:solidFill>
                  <a:srgbClr val="990000"/>
                </a:solidFill>
                <a:latin typeface="Arial"/>
                <a:ea typeface="Arial"/>
                <a:cs typeface="Arial"/>
                <a:sym typeface="Arial"/>
              </a:rPr>
              <a:t>First time such an act allowed individuals to sue for punitive damages.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561041" y="1221544"/>
              <a:ext cx="1268160" cy="1106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536923" y="1173664"/>
                <a:ext cx="1315676" cy="1202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7860561" y="1759624"/>
              <a:ext cx="630240" cy="693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836446" y="1711827"/>
                <a:ext cx="677751" cy="164955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Affecting Discriminatory Practices</a:t>
            </a:r>
          </a:p>
        </p:txBody>
      </p:sp>
      <p:sp>
        <p:nvSpPr>
          <p:cNvPr id="116" name="Shape 1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SzPct val="25000"/>
              <a:buNone/>
            </a:pPr>
            <a:r>
              <a:rPr lang="en-US" sz="2600" b="1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Family and Medical Leave Act of 1993</a:t>
            </a:r>
            <a:r>
              <a:rPr lang="en-US" sz="2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24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allows employees to take up to 12 weeks of unpaid leave in a 12-month period for family matters </a:t>
            </a:r>
          </a:p>
          <a:p>
            <a:pPr marL="342900" marR="0" lvl="0" indent="-19050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employees must</a:t>
            </a:r>
          </a:p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1. live within a 75-mile radius</a:t>
            </a:r>
          </a:p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2. have worked at least 1,250 hours in the past 12 months</a:t>
            </a:r>
          </a:p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3. work for a company that employs at least 50 workers</a:t>
            </a:r>
          </a:p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20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Shape 118"/>
          <p:cNvSpPr txBox="1"/>
          <p:nvPr/>
        </p:nvSpPr>
        <p:spPr>
          <a:xfrm>
            <a:off x="505691" y="5562600"/>
            <a:ext cx="7924799" cy="6413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1" i="1" u="none" strike="noStrike" cap="none" baseline="0">
                <a:solidFill>
                  <a:srgbClr val="990000"/>
                </a:solidFill>
                <a:latin typeface="Arial"/>
                <a:ea typeface="Arial"/>
                <a:cs typeface="Arial"/>
                <a:sym typeface="Arial"/>
              </a:rPr>
              <a:t>FMLA difficulties for HR: defining conditions sufficient to take leave, staffing problems that result, and timing of leave notification.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805681" y="2043784"/>
              <a:ext cx="100080" cy="38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781561" y="1995755"/>
                <a:ext cx="147600" cy="13469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7553361" y="1290904"/>
              <a:ext cx="1375680" cy="9376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529239" y="1243030"/>
                <a:ext cx="1423204" cy="1033428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ample Chapter 1 with footers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 slide master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1191</Words>
  <Application>Microsoft Office PowerPoint</Application>
  <PresentationFormat>On-screen Show (4:3)</PresentationFormat>
  <Paragraphs>226</Paragraphs>
  <Slides>22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Calibri</vt:lpstr>
      <vt:lpstr>Courier New</vt:lpstr>
      <vt:lpstr>Times New Roman</vt:lpstr>
      <vt:lpstr>Wingdings</vt:lpstr>
      <vt:lpstr>Sample Chapter 1 with footers</vt:lpstr>
      <vt:lpstr>Content slide master</vt:lpstr>
      <vt:lpstr>PowerPoint Presentation</vt:lpstr>
      <vt:lpstr>Introduction</vt:lpstr>
      <vt:lpstr>Affecting Discriminatory Practices</vt:lpstr>
      <vt:lpstr>Affecting Discriminatory Practices</vt:lpstr>
      <vt:lpstr>Affecting Discriminatory Practices</vt:lpstr>
      <vt:lpstr>Affecting Discriminatory Practices</vt:lpstr>
      <vt:lpstr>Affecting Discriminatory Practices</vt:lpstr>
      <vt:lpstr>Affecting Discriminatory Practices</vt:lpstr>
      <vt:lpstr>Affecting Discriminatory Practices</vt:lpstr>
      <vt:lpstr>Affecting Discriminatory Practices</vt:lpstr>
      <vt:lpstr>Guarding Against Discrimination Practices</vt:lpstr>
      <vt:lpstr>Guarding Against Discrimination Practices</vt:lpstr>
      <vt:lpstr>Guarding Against Discrimination Practices</vt:lpstr>
      <vt:lpstr>Guarding Against Discrimination Practices</vt:lpstr>
      <vt:lpstr>Guarding Against Discrimination Practices</vt:lpstr>
      <vt:lpstr>Exhibit 3-5: Summary of Selected Supreme Court Cases Affecting EEO</vt:lpstr>
      <vt:lpstr>Enforcing Equal Opportunity Employment</vt:lpstr>
      <vt:lpstr>Enforcing Equal Opportunity Employment</vt:lpstr>
      <vt:lpstr>Enforcing Equal Opportunity Employment</vt:lpstr>
      <vt:lpstr>Issues in Employment Law</vt:lpstr>
      <vt:lpstr>HRM in a Global Environment</vt:lpstr>
      <vt:lpstr>Fill-in-the-blanks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Jehan Alotaibi</cp:lastModifiedBy>
  <cp:revision>1</cp:revision>
  <dcterms:modified xsi:type="dcterms:W3CDTF">2017-03-28T18:53:41Z</dcterms:modified>
</cp:coreProperties>
</file>